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66" r:id="rId3"/>
    <p:sldId id="319" r:id="rId4"/>
    <p:sldId id="313" r:id="rId5"/>
    <p:sldId id="261" r:id="rId6"/>
    <p:sldId id="287" r:id="rId7"/>
    <p:sldId id="257" r:id="rId8"/>
    <p:sldId id="310" r:id="rId9"/>
    <p:sldId id="312" r:id="rId10"/>
    <p:sldId id="258" r:id="rId11"/>
    <p:sldId id="276" r:id="rId12"/>
    <p:sldId id="277" r:id="rId13"/>
    <p:sldId id="259" r:id="rId14"/>
    <p:sldId id="300" r:id="rId15"/>
    <p:sldId id="301" r:id="rId16"/>
    <p:sldId id="274" r:id="rId17"/>
    <p:sldId id="305" r:id="rId18"/>
    <p:sldId id="280" r:id="rId19"/>
    <p:sldId id="281" r:id="rId20"/>
    <p:sldId id="309" r:id="rId21"/>
    <p:sldId id="275" r:id="rId22"/>
    <p:sldId id="314" r:id="rId23"/>
    <p:sldId id="315" r:id="rId24"/>
    <p:sldId id="316" r:id="rId25"/>
    <p:sldId id="317" r:id="rId26"/>
    <p:sldId id="290" r:id="rId27"/>
    <p:sldId id="306" r:id="rId28"/>
    <p:sldId id="288" r:id="rId29"/>
    <p:sldId id="298" r:id="rId30"/>
    <p:sldId id="299" r:id="rId31"/>
    <p:sldId id="283" r:id="rId32"/>
    <p:sldId id="303" r:id="rId33"/>
    <p:sldId id="308" r:id="rId34"/>
    <p:sldId id="285" r:id="rId35"/>
    <p:sldId id="304" r:id="rId36"/>
    <p:sldId id="291" r:id="rId37"/>
    <p:sldId id="286" r:id="rId38"/>
    <p:sldId id="284" r:id="rId39"/>
    <p:sldId id="292" r:id="rId40"/>
    <p:sldId id="268" r:id="rId41"/>
    <p:sldId id="265" r:id="rId42"/>
    <p:sldId id="318" r:id="rId43"/>
    <p:sldId id="30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24B86A-094F-5642-A726-9278A5A2657E}">
          <p14:sldIdLst>
            <p14:sldId id="256"/>
          </p14:sldIdLst>
        </p14:section>
        <p14:section name="Untitled Section" id="{D084A5F1-0C3E-C943-A282-041333C34534}">
          <p14:sldIdLst>
            <p14:sldId id="266"/>
            <p14:sldId id="319"/>
            <p14:sldId id="313"/>
            <p14:sldId id="261"/>
            <p14:sldId id="287"/>
            <p14:sldId id="257"/>
            <p14:sldId id="310"/>
            <p14:sldId id="312"/>
            <p14:sldId id="258"/>
            <p14:sldId id="276"/>
            <p14:sldId id="277"/>
            <p14:sldId id="259"/>
            <p14:sldId id="300"/>
            <p14:sldId id="301"/>
            <p14:sldId id="274"/>
            <p14:sldId id="305"/>
            <p14:sldId id="280"/>
            <p14:sldId id="281"/>
            <p14:sldId id="309"/>
            <p14:sldId id="275"/>
            <p14:sldId id="314"/>
            <p14:sldId id="315"/>
            <p14:sldId id="316"/>
            <p14:sldId id="317"/>
            <p14:sldId id="290"/>
            <p14:sldId id="306"/>
            <p14:sldId id="288"/>
            <p14:sldId id="298"/>
            <p14:sldId id="299"/>
            <p14:sldId id="283"/>
            <p14:sldId id="303"/>
            <p14:sldId id="308"/>
            <p14:sldId id="285"/>
            <p14:sldId id="304"/>
            <p14:sldId id="291"/>
            <p14:sldId id="286"/>
            <p14:sldId id="284"/>
            <p14:sldId id="292"/>
            <p14:sldId id="268"/>
            <p14:sldId id="265"/>
            <p14:sldId id="318"/>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4694"/>
  </p:normalViewPr>
  <p:slideViewPr>
    <p:cSldViewPr snapToGrid="0" snapToObjects="1">
      <p:cViewPr varScale="1">
        <p:scale>
          <a:sx n="80" d="100"/>
          <a:sy n="80" d="100"/>
        </p:scale>
        <p:origin x="24" y="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37.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36.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2.png"/><Relationship Id="rId3" Type="http://schemas.openxmlformats.org/officeDocument/2006/relationships/hyperlink" Target="https://github.com/Azure/azure-functions-core-tools" TargetMode="External"/><Relationship Id="rId7" Type="http://schemas.openxmlformats.org/officeDocument/2006/relationships/image" Target="../media/image68.png"/><Relationship Id="rId12" Type="http://schemas.openxmlformats.org/officeDocument/2006/relationships/image" Target="../media/image71.svg"/><Relationship Id="rId2" Type="http://schemas.openxmlformats.org/officeDocument/2006/relationships/hyperlink" Target="https://www.microsoft.com/net/download" TargetMode="External"/><Relationship Id="rId16" Type="http://schemas.openxmlformats.org/officeDocument/2006/relationships/image" Target="../media/image75.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34.svg"/><Relationship Id="rId11" Type="http://schemas.openxmlformats.org/officeDocument/2006/relationships/image" Target="../media/image70.png"/><Relationship Id="rId5" Type="http://schemas.openxmlformats.org/officeDocument/2006/relationships/image" Target="../media/image33.png"/><Relationship Id="rId15" Type="http://schemas.openxmlformats.org/officeDocument/2006/relationships/image" Target="../media/image74.png"/><Relationship Id="rId10" Type="http://schemas.openxmlformats.org/officeDocument/2006/relationships/image" Target="../media/image36.svg"/><Relationship Id="rId4" Type="http://schemas.openxmlformats.org/officeDocument/2006/relationships/hyperlink" Target="https://github.com/AnnaWykes/scalaforbigdata" TargetMode="External"/><Relationship Id="rId9" Type="http://schemas.openxmlformats.org/officeDocument/2006/relationships/image" Target="../media/image35.png"/><Relationship Id="rId14" Type="http://schemas.openxmlformats.org/officeDocument/2006/relationships/image" Target="../media/image73.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36.svg"/><Relationship Id="rId10" Type="http://schemas.openxmlformats.org/officeDocument/2006/relationships/image" Target="../media/image38.svg"/><Relationship Id="rId4" Type="http://schemas.openxmlformats.org/officeDocument/2006/relationships/image" Target="../media/image35.pn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36.svg"/><Relationship Id="rId12" Type="http://schemas.openxmlformats.org/officeDocument/2006/relationships/image" Target="../media/image72.png"/><Relationship Id="rId2" Type="http://schemas.openxmlformats.org/officeDocument/2006/relationships/image" Target="../media/image34.svg"/><Relationship Id="rId16" Type="http://schemas.openxmlformats.org/officeDocument/2006/relationships/hyperlink" Target="https://github.com/AnnaWykes/scalaforbigdata" TargetMode="External"/><Relationship Id="rId1" Type="http://schemas.openxmlformats.org/officeDocument/2006/relationships/image" Target="../media/image33.png"/><Relationship Id="rId6" Type="http://schemas.openxmlformats.org/officeDocument/2006/relationships/image" Target="../media/image35.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75.svg"/><Relationship Id="rId10" Type="http://schemas.openxmlformats.org/officeDocument/2006/relationships/image" Target="../media/image71.svg"/><Relationship Id="rId4" Type="http://schemas.openxmlformats.org/officeDocument/2006/relationships/image" Target="../media/image69.svg"/><Relationship Id="rId9" Type="http://schemas.openxmlformats.org/officeDocument/2006/relationships/image" Target="../media/image70.png"/><Relationship Id="rId14"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927701E-E618-42B7-89A6-C16EE0AEFAC7}">
      <dgm:prSet/>
      <dgm:spPr/>
      <dgm:t>
        <a:bodyPr/>
        <a:lstStyle/>
        <a:p>
          <a:r>
            <a:rPr lang="en-US" dirty="0"/>
            <a:t>Refine data using Azure Data Bricks</a:t>
          </a:r>
        </a:p>
      </dgm:t>
    </dgm:pt>
    <dgm:pt modelId="{FC5EDC9C-81DD-4282-83A9-006BBC580B00}" type="sibTrans" cxnId="{9E3AD974-453D-4A4D-8D7C-3123CF526699}">
      <dgm:prSet/>
      <dgm:spPr/>
      <dgm:t>
        <a:bodyPr/>
        <a:lstStyle/>
        <a:p>
          <a:endParaRPr lang="en-US"/>
        </a:p>
      </dgm:t>
    </dgm:pt>
    <dgm:pt modelId="{6F397594-540F-4611-A776-A3255749C832}" type="parTrans" cxnId="{9E3AD974-453D-4A4D-8D7C-3123CF526699}">
      <dgm:prSet/>
      <dgm:spPr/>
      <dgm:t>
        <a:bodyPr/>
        <a:lstStyle/>
        <a:p>
          <a:endParaRPr lang="en-US"/>
        </a:p>
      </dgm:t>
    </dgm:pt>
    <dgm:pt modelId="{3916E816-01C0-455D-86C9-267C98E24BF6}">
      <dgm:prSet/>
      <dgm:spPr/>
      <dgm:t>
        <a:bodyPr/>
        <a:lstStyle/>
        <a:p>
          <a:r>
            <a:rPr lang="en-US" dirty="0"/>
            <a:t>Write JSON Data to Data Lake Gen2</a:t>
          </a:r>
        </a:p>
      </dgm:t>
    </dgm:pt>
    <dgm:pt modelId="{09EA31B7-8213-4739-9A04-E607DB90ED6E}" type="sibTrans" cxnId="{CC917B88-7C3D-4680-BE68-084C819348E8}">
      <dgm:prSet/>
      <dgm:spPr/>
      <dgm:t>
        <a:bodyPr/>
        <a:lstStyle/>
        <a:p>
          <a:endParaRPr lang="en-US"/>
        </a:p>
      </dgm:t>
    </dgm:pt>
    <dgm:pt modelId="{B7481275-24E2-42B7-9AC4-43D28FB35659}" type="parTrans" cxnId="{CC917B88-7C3D-4680-BE68-084C819348E8}">
      <dgm:prSet/>
      <dgm:spPr/>
      <dgm:t>
        <a:bodyPr/>
        <a:lstStyle/>
        <a:p>
          <a:endParaRPr lang="en-US"/>
        </a:p>
      </dgm:t>
    </dgm:pt>
    <dgm:pt modelId="{F5E5F17A-CD73-48EF-AD03-D73F8B1A27BC}">
      <dgm:prSet/>
      <dgm:spPr/>
      <dgm:t>
        <a:bodyPr/>
        <a:lstStyle/>
        <a:p>
          <a:r>
            <a:rPr lang="en-US"/>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4365DB72-AEA8-4834-879A-80728335424F}">
      <dgm:prSet/>
      <dgm:spPr/>
      <dgm:t>
        <a:bodyPr/>
        <a:lstStyle/>
        <a:p>
          <a:r>
            <a:rPr lang="en-US" dirty="0"/>
            <a:t>XML transformation to JSON</a:t>
          </a:r>
        </a:p>
      </dgm:t>
    </dgm:pt>
    <dgm:pt modelId="{02E9EF91-C916-42F3-A3CC-91400B1D7B6F}" type="sibTrans" cxnId="{E2095125-40A4-41B6-ABD7-57FBF804016C}">
      <dgm:prSet/>
      <dgm:spPr/>
      <dgm:t>
        <a:bodyPr/>
        <a:lstStyle/>
        <a:p>
          <a:endParaRPr lang="en-US"/>
        </a:p>
      </dgm:t>
    </dgm:pt>
    <dgm:pt modelId="{0699748E-6232-4FC5-B286-B99CEACBA333}" type="parTrans" cxnId="{E2095125-40A4-41B6-ABD7-57FBF804016C}">
      <dgm:prSet/>
      <dgm:spPr/>
      <dgm:t>
        <a:bodyPr/>
        <a:lstStyle/>
        <a:p>
          <a:endParaRPr lang="en-US"/>
        </a:p>
      </dgm:t>
    </dgm:pt>
    <dgm:pt modelId="{D249529B-D96E-4257-83EC-4F097F79D527}">
      <dgm:prSet/>
      <dgm:spPr/>
      <dgm:t>
        <a:bodyPr/>
        <a:lstStyle/>
        <a:p>
          <a:r>
            <a:rPr lang="en-US"/>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F62439-3436-4ADC-87E3-8226DB2E9EEB}">
      <dgm:prSet/>
      <dgm:spPr/>
      <dgm:t>
        <a:bodyPr/>
        <a:lstStyle/>
        <a:p>
          <a:r>
            <a:rPr lang="en-GB" dirty="0"/>
            <a:t>In its entity, Scala is a programming language that combines two quite distinct programming paradigms, containing the features of both object-oriented and function-oriented languages</a:t>
          </a:r>
          <a:endParaRPr lang="en-US" dirty="0"/>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C200C49B-06E0-4989-B700-7EFD756BBA5F}">
      <dgm:prSet/>
      <dgm:spPr/>
      <dgm:t>
        <a:bodyPr/>
        <a:lstStyle/>
        <a:p>
          <a:r>
            <a:rPr lang="en-GB" dirty="0"/>
            <a:t>What is </a:t>
          </a:r>
          <a:r>
            <a:rPr lang="en-GB" b="1" dirty="0"/>
            <a:t>Scala used for</a:t>
          </a:r>
          <a:r>
            <a:rPr lang="en-GB" dirty="0"/>
            <a:t>? A lot of things, ranging from machine learning to web apps. As a high-level general purpose language, </a:t>
          </a:r>
          <a:r>
            <a:rPr lang="en-GB" b="1" dirty="0"/>
            <a:t>Scala</a:t>
          </a:r>
          <a:r>
            <a:rPr lang="en-GB" dirty="0"/>
            <a:t> boasts an extensive range of possible applications. </a:t>
          </a:r>
          <a:endParaRPr lang="en-US" dirty="0"/>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0B5D06CD-78FC-AF4E-B595-6E7BD259BA24}">
      <dgm:prSet/>
      <dgm:spPr/>
      <dgm:t>
        <a:bodyPr/>
        <a:lstStyle/>
        <a:p>
          <a:r>
            <a:rPr lang="en-GB" i="1" dirty="0"/>
            <a:t>The name Scala stands for “scalable language.” The language is so named because it was designed to grow with the demands of its users</a:t>
          </a:r>
        </a:p>
      </dgm:t>
    </dgm:pt>
    <dgm:pt modelId="{F7A8E02B-736B-3A46-A107-CE6EAB5FA311}" type="parTrans" cxnId="{1A3D61D1-B9F2-724D-A8FA-6FEB6DB75360}">
      <dgm:prSet/>
      <dgm:spPr/>
      <dgm:t>
        <a:bodyPr/>
        <a:lstStyle/>
        <a:p>
          <a:endParaRPr lang="en-GB"/>
        </a:p>
      </dgm:t>
    </dgm:pt>
    <dgm:pt modelId="{43E97803-FD5F-4247-B0FC-AFBB07B3C724}" type="sibTrans" cxnId="{1A3D61D1-B9F2-724D-A8FA-6FEB6DB75360}">
      <dgm:prSet/>
      <dgm:spPr/>
      <dgm:t>
        <a:bodyPr/>
        <a:lstStyle/>
        <a:p>
          <a:endParaRPr lang="en-GB"/>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3">
        <dgm:presLayoutVars>
          <dgm:chMax val="0"/>
          <dgm:bulletEnabled val="1"/>
        </dgm:presLayoutVars>
      </dgm:prSet>
      <dgm:spPr/>
    </dgm:pt>
    <dgm:pt modelId="{5284920D-3CBB-5345-BC61-3BC7D676B6D4}" type="pres">
      <dgm:prSet presAssocID="{C70D997E-6923-4DA7-BBF9-ECC8256C8D63}" presName="spacer" presStyleCnt="0"/>
      <dgm:spPr/>
    </dgm:pt>
    <dgm:pt modelId="{D9838B9B-E4A8-0740-8080-94B3A44C2769}" type="pres">
      <dgm:prSet presAssocID="{C200C49B-06E0-4989-B700-7EFD756BBA5F}" presName="parentText" presStyleLbl="node1" presStyleIdx="1" presStyleCnt="3" custScaleY="80299">
        <dgm:presLayoutVars>
          <dgm:chMax val="0"/>
          <dgm:bulletEnabled val="1"/>
        </dgm:presLayoutVars>
      </dgm:prSet>
      <dgm:spPr/>
    </dgm:pt>
    <dgm:pt modelId="{9385CAB8-22B7-7A4D-B29F-471F9336D0DD}" type="pres">
      <dgm:prSet presAssocID="{8A4C6880-FCE0-44D9-AEA3-DC11FA77C9A1}" presName="spacer" presStyleCnt="0"/>
      <dgm:spPr/>
    </dgm:pt>
    <dgm:pt modelId="{FD66A5D0-0A53-294B-B99C-8A49DF8AB4A5}" type="pres">
      <dgm:prSet presAssocID="{0B5D06CD-78FC-AF4E-B595-6E7BD259BA24}" presName="parentText" presStyleLbl="node1" presStyleIdx="2" presStyleCnt="3">
        <dgm:presLayoutVars>
          <dgm:chMax val="0"/>
          <dgm:bulletEnabled val="1"/>
        </dgm:presLayoutVars>
      </dgm:prSet>
      <dgm:spPr/>
    </dgm:pt>
  </dgm:ptLst>
  <dgm:cxnLst>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1A3D61D1-B9F2-724D-A8FA-6FEB6DB75360}" srcId="{9F9F64A6-0A63-4CD5-9C94-9D665FBD0F46}" destId="{0B5D06CD-78FC-AF4E-B595-6E7BD259BA24}" srcOrd="2" destOrd="0" parTransId="{F7A8E02B-736B-3A46-A107-CE6EAB5FA311}" sibTransId="{43E97803-FD5F-4247-B0FC-AFBB07B3C724}"/>
    <dgm:cxn modelId="{A8420AE6-73A9-B041-82FE-295F0588806D}" type="presOf" srcId="{0B5D06CD-78FC-AF4E-B595-6E7BD259BA24}" destId="{FD66A5D0-0A53-294B-B99C-8A49DF8AB4A5}" srcOrd="0" destOrd="0" presId="urn:microsoft.com/office/officeart/2005/8/layout/vList2"/>
    <dgm:cxn modelId="{357E29EC-52CD-41A8-842F-ACE59EBBE150}" srcId="{9F9F64A6-0A63-4CD5-9C94-9D665FBD0F46}" destId="{C200C49B-06E0-4989-B700-7EFD756BBA5F}" srcOrd="1" destOrd="0" parTransId="{1470C040-6A61-495C-8BEE-D3CE617628A3}" sibTransId="{8A4C6880-FCE0-44D9-AEA3-DC11FA77C9A1}"/>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783B66EB-5915-5D4D-B707-2926F8F0C0B3}" type="presParOf" srcId="{90DEFBC0-9BEC-D448-B173-0A57DDB87E35}" destId="{D9838B9B-E4A8-0740-8080-94B3A44C2769}" srcOrd="2" destOrd="0" presId="urn:microsoft.com/office/officeart/2005/8/layout/vList2"/>
    <dgm:cxn modelId="{BCC2BD93-5418-2440-A938-9D44632F7E45}" type="presParOf" srcId="{90DEFBC0-9BEC-D448-B173-0A57DDB87E35}" destId="{9385CAB8-22B7-7A4D-B29F-471F9336D0DD}" srcOrd="3" destOrd="0" presId="urn:microsoft.com/office/officeart/2005/8/layout/vList2"/>
    <dgm:cxn modelId="{7EF79B3C-F4A3-6249-81E0-B8E8857ACBAA}" type="presParOf" srcId="{90DEFBC0-9BEC-D448-B173-0A57DDB87E35}" destId="{FD66A5D0-0A53-294B-B99C-8A49DF8AB4A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dirty="0"/>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40C08110-89F2-4ADE-9676-1AE2A3F65E3D}">
      <dgm:prSet/>
      <dgm:spPr/>
      <dgm:t>
        <a:bodyPr/>
        <a:lstStyle/>
        <a:p>
          <a:r>
            <a:rPr lang="en-US" dirty="0"/>
            <a:t>Competitive skill set</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dirty="0"/>
            <a:t>It has a solid community behind it </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12FB8ACF-509F-204E-8E09-6137B080B20F}">
      <dgm:prSet/>
      <dgm:spPr/>
      <dgm:t>
        <a:bodyPr/>
        <a:lstStyle/>
        <a:p>
          <a:r>
            <a:rPr lang="en-US"/>
            <a:t>It is Type safe</a:t>
          </a:r>
          <a:endParaRPr lang="en-US" dirty="0"/>
        </a:p>
      </dgm:t>
    </dgm:pt>
    <dgm:pt modelId="{7B8837BE-06B9-534D-978C-A7736BF32295}" type="parTrans" cxnId="{F8A6F4B2-84F5-4941-94E7-BBAB793A6ABE}">
      <dgm:prSet/>
      <dgm:spPr/>
      <dgm:t>
        <a:bodyPr/>
        <a:lstStyle/>
        <a:p>
          <a:endParaRPr lang="en-GB"/>
        </a:p>
      </dgm:t>
    </dgm:pt>
    <dgm:pt modelId="{BFEEBB81-C3C2-6C4F-A711-D9E90D9D3657}" type="sibTrans" cxnId="{F8A6F4B2-84F5-4941-94E7-BBAB793A6ABE}">
      <dgm:prSet/>
      <dgm:spPr/>
      <dgm:t>
        <a:bodyPr/>
        <a:lstStyle/>
        <a:p>
          <a:endParaRPr lang="en-GB"/>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24CB7B87-79AF-D841-91A5-098EC7064B48}" type="pres">
      <dgm:prSet presAssocID="{40C08110-89F2-4ADE-9676-1AE2A3F65E3D}" presName="thickLine" presStyleLbl="alignNode1" presStyleIdx="3"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3"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4"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4" presStyleCnt="6"/>
      <dgm:spPr/>
    </dgm:pt>
    <dgm:pt modelId="{03AEE81F-721F-A948-B472-2E5B8EE0CEB5}" type="pres">
      <dgm:prSet presAssocID="{42A18882-FA6F-4615-B98C-C8538E8AFE36}" presName="vert1" presStyleCnt="0"/>
      <dgm:spPr/>
    </dgm:pt>
    <dgm:pt modelId="{4E5ABBFD-A780-7043-8E19-9BF16CE18186}" type="pres">
      <dgm:prSet presAssocID="{12FB8ACF-509F-204E-8E09-6137B080B20F}" presName="thickLine" presStyleLbl="alignNode1" presStyleIdx="5" presStyleCnt="6"/>
      <dgm:spPr/>
    </dgm:pt>
    <dgm:pt modelId="{2F3334FF-80B2-704B-AAE7-0A9DA0023FBE}" type="pres">
      <dgm:prSet presAssocID="{12FB8ACF-509F-204E-8E09-6137B080B20F}" presName="horz1" presStyleCnt="0"/>
      <dgm:spPr/>
    </dgm:pt>
    <dgm:pt modelId="{D1EF8635-130A-0741-ACEE-51E13DA7B3E1}" type="pres">
      <dgm:prSet presAssocID="{12FB8ACF-509F-204E-8E09-6137B080B20F}" presName="tx1" presStyleLbl="revTx" presStyleIdx="5" presStyleCnt="6"/>
      <dgm:spPr/>
    </dgm:pt>
    <dgm:pt modelId="{06BA5803-53FA-8547-A743-882F220DF81E}" type="pres">
      <dgm:prSet presAssocID="{12FB8ACF-509F-204E-8E09-6137B080B20F}"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85392816-B55F-3744-830B-2175F4F10519}" type="presOf" srcId="{12FB8ACF-509F-204E-8E09-6137B080B20F}" destId="{D1EF8635-130A-0741-ACEE-51E13DA7B3E1}" srcOrd="0" destOrd="0" presId="urn:microsoft.com/office/officeart/2008/layout/LinedList"/>
    <dgm:cxn modelId="{79B5BE30-C85A-4B7A-AF4A-5A9A99959F96}" srcId="{DBD196E1-AB39-4349-BB89-3A69523D6AAE}" destId="{40C08110-89F2-4ADE-9676-1AE2A3F65E3D}" srcOrd="3"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4"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F8A6F4B2-84F5-4941-94E7-BBAB793A6ABE}" srcId="{DBD196E1-AB39-4349-BB89-3A69523D6AAE}" destId="{12FB8ACF-509F-204E-8E09-6137B080B20F}" srcOrd="5" destOrd="0" parTransId="{7B8837BE-06B9-534D-978C-A7736BF32295}" sibTransId="{BFEEBB81-C3C2-6C4F-A711-D9E90D9D3657}"/>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71FF231B-5DA2-6343-A50E-639F00FE7CA1}" type="presParOf" srcId="{A3733BEF-98A5-AD49-83EE-8CBE7ECEDBF6}" destId="{24CB7B87-79AF-D841-91A5-098EC7064B48}" srcOrd="6" destOrd="0" presId="urn:microsoft.com/office/officeart/2008/layout/LinedList"/>
    <dgm:cxn modelId="{03813BD4-71E8-284B-9336-AE2AFA3D2C65}" type="presParOf" srcId="{A3733BEF-98A5-AD49-83EE-8CBE7ECEDBF6}" destId="{99EC2189-EA6F-DD43-9469-78D9B973AD28}" srcOrd="7"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8" destOrd="0" presId="urn:microsoft.com/office/officeart/2008/layout/LinedList"/>
    <dgm:cxn modelId="{BB68763A-F91E-DA41-814C-9FCBFD37E0B9}" type="presParOf" srcId="{A3733BEF-98A5-AD49-83EE-8CBE7ECEDBF6}" destId="{CCBAED47-7973-464C-9A4A-D302468D773D}" srcOrd="9"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 modelId="{FE2C9553-6A74-7C4F-8F6A-15EE18900341}" type="presParOf" srcId="{A3733BEF-98A5-AD49-83EE-8CBE7ECEDBF6}" destId="{4E5ABBFD-A780-7043-8E19-9BF16CE18186}" srcOrd="10" destOrd="0" presId="urn:microsoft.com/office/officeart/2008/layout/LinedList"/>
    <dgm:cxn modelId="{0277B114-B1B2-A24A-A110-8B8539A9347A}" type="presParOf" srcId="{A3733BEF-98A5-AD49-83EE-8CBE7ECEDBF6}" destId="{2F3334FF-80B2-704B-AAE7-0A9DA0023FBE}" srcOrd="11" destOrd="0" presId="urn:microsoft.com/office/officeart/2008/layout/LinedList"/>
    <dgm:cxn modelId="{AE9AE6BB-3ECE-E34B-AD18-1B73C8977E78}" type="presParOf" srcId="{2F3334FF-80B2-704B-AAE7-0A9DA0023FBE}" destId="{D1EF8635-130A-0741-ACEE-51E13DA7B3E1}" srcOrd="0" destOrd="0" presId="urn:microsoft.com/office/officeart/2008/layout/LinedList"/>
    <dgm:cxn modelId="{F529AF0D-6484-984A-B043-3ED729B02E8F}" type="presParOf" srcId="{2F3334FF-80B2-704B-AAE7-0A9DA0023FBE}" destId="{06BA5803-53FA-8547-A743-882F220DF81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solidFill>
                <a:schemeClr val="bg1"/>
              </a:solidFill>
            </a:rPr>
            <a:t>DataBricks</a:t>
          </a:r>
          <a:r>
            <a:rPr lang="en-GB" dirty="0">
              <a:solidFill>
                <a:schemeClr val="bg1"/>
              </a:solidFill>
            </a:rPr>
            <a:t> is an organization and big data processing platform founded by the creators of </a:t>
          </a:r>
          <a:r>
            <a:rPr lang="en-GB" u="sng"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Apache Spark</a:t>
          </a:r>
          <a:r>
            <a:rPr lang="en-GB" dirty="0">
              <a:solidFill>
                <a:schemeClr val="bg1"/>
              </a:solidFill>
            </a:rPr>
            <a:t>.</a:t>
          </a:r>
          <a:endParaRPr lang="en-US" dirty="0">
            <a:solidFill>
              <a:schemeClr val="bg1"/>
            </a:solidFill>
          </a:endParaRPr>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dirty="0" err="1">
              <a:solidFill>
                <a:schemeClr val="bg1"/>
              </a:solidFill>
            </a:rPr>
            <a:t>DataBricks</a:t>
          </a:r>
          <a:r>
            <a:rPr lang="en-GB" dirty="0">
              <a:solidFill>
                <a:schemeClr val="bg1"/>
              </a:solidFill>
            </a:rPr>
            <a:t> was founded to provide an alternative to the </a:t>
          </a:r>
          <a:r>
            <a:rPr lang="en-GB" u="sng"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MapReduce</a:t>
          </a:r>
          <a:r>
            <a:rPr lang="en-GB" dirty="0">
              <a:solidFill>
                <a:schemeClr val="bg1"/>
              </a:solidFill>
            </a:rPr>
            <a:t> system and provides a just-in-time </a:t>
          </a:r>
          <a:r>
            <a:rPr lang="en-GB" u="sng"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cloud</a:t>
          </a:r>
          <a:r>
            <a:rPr lang="en-GB" dirty="0">
              <a:solidFill>
                <a:schemeClr val="bg1"/>
              </a:solidFill>
            </a:rPr>
            <a:t>-based platform for </a:t>
          </a:r>
          <a:r>
            <a:rPr lang="en-GB" u="sng"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big data</a:t>
          </a:r>
          <a:r>
            <a:rPr lang="en-GB" dirty="0">
              <a:solidFill>
                <a:schemeClr val="bg1"/>
              </a:solidFill>
            </a:rPr>
            <a:t> processing clients.</a:t>
          </a:r>
          <a:endParaRPr lang="en-US" dirty="0">
            <a:solidFill>
              <a:schemeClr val="bg1"/>
            </a:solidFill>
          </a:endParaRPr>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solidFill>
                <a:schemeClr val="bg1"/>
              </a:solidFill>
            </a:rPr>
            <a:t>DataBricks</a:t>
          </a:r>
          <a:r>
            <a:rPr lang="en-GB" dirty="0">
              <a:solidFill>
                <a:schemeClr val="bg1"/>
              </a:solidFill>
            </a:rPr>
            <a:t> was created for </a:t>
          </a:r>
          <a:r>
            <a:rPr lang="en-GB" u="sng"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data scientists</a:t>
          </a:r>
          <a:r>
            <a:rPr lang="en-GB" dirty="0">
              <a:solidFill>
                <a:schemeClr val="bg1"/>
              </a:solidFill>
            </a:rPr>
            <a:t>, engineers and analysts to help users integrate the fields of data science, engineering and the business behind them across the </a:t>
          </a:r>
          <a:r>
            <a:rPr lang="en-GB" u="sng"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machine learning</a:t>
          </a:r>
          <a:r>
            <a:rPr lang="en-GB" dirty="0">
              <a:solidFill>
                <a:schemeClr val="bg1"/>
              </a:solidFill>
            </a:rPr>
            <a:t> lifecycle. This integration helps to ease the processes from data preparation to experimentation and machine learning application deployment.</a:t>
          </a:r>
          <a:endParaRPr lang="en-US" dirty="0">
            <a:solidFill>
              <a:schemeClr val="bg1"/>
            </a:solidFill>
          </a:endParaRPr>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custScaleY="157620" custLinFactNeighborY="-17118"/>
      <dgm:spPr/>
    </dgm:pt>
    <dgm:pt modelId="{412F1543-B885-4B61-8E77-10F8A9C51258}" type="pres">
      <dgm:prSet presAssocID="{0402386B-4905-4222-BBAE-A3B6532FF491}" presName="iconRect" presStyleLbl="node1" presStyleIdx="2" presStyleCnt="3" custLinFactNeighborY="-3112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custScaleY="220324" custLinFactNeighborX="-275" custLinFactNeighborY="-1807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8CD2FA5A-FB6C-4080-B47C-9C4A44E0FBA7}" type="presOf" srcId="{F913B5A2-9C94-499D-A608-519981F8CB5C}" destId="{AC735852-55D4-461A-A054-F2F076AD3718}" srcOrd="0" destOrd="0" presId="urn:microsoft.com/office/officeart/2018/2/layout/IconVerticalSolidList"/>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dirty="0"/>
            <a:t>Read XML and </a:t>
          </a:r>
          <a:r>
            <a:rPr lang="en-US" dirty="0" err="1"/>
            <a:t>ouput</a:t>
          </a:r>
          <a:r>
            <a:rPr lang="en-US" dirty="0"/>
            <a: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dirty="0"/>
            <a:t>Make sure you have </a:t>
          </a:r>
          <a:r>
            <a:rPr lang="en-GB" dirty="0">
              <a:hlinkClick xmlns:r="http://schemas.openxmlformats.org/officeDocument/2006/relationships" r:id="rId1"/>
            </a:rPr>
            <a:t>JDK 8</a:t>
          </a:r>
          <a:r>
            <a:rPr lang="en-GB" dirty="0"/>
            <a:t> installed and your JAVA_HOME set appropriately.</a:t>
          </a:r>
          <a:endParaRPr lang="en-US" dirty="0"/>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dirty="0">
              <a:hlinkClick xmlns:r="http://schemas.openxmlformats.org/officeDocument/2006/relationships" r:id="rId2"/>
            </a:rPr>
            <a:t>Install .NET Core</a:t>
          </a:r>
          <a:r>
            <a:rPr lang="en-GB" dirty="0"/>
            <a:t> (needed for the local function host)</a:t>
          </a:r>
          <a:endParaRPr lang="en-US" dirty="0"/>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dirty="0">
              <a:hlinkClick xmlns:r="http://schemas.openxmlformats.org/officeDocument/2006/relationships" r:id="rId3"/>
            </a:rPr>
            <a:t>Install the Azure Function Core Tools</a:t>
          </a:r>
          <a:r>
            <a:rPr lang="en-GB" dirty="0"/>
            <a:t> (this will help you run and debug your function locally before deploying)</a:t>
          </a:r>
          <a:endParaRPr lang="en-US" dirty="0"/>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dirty="0"/>
            <a:t>Install </a:t>
          </a:r>
          <a:r>
            <a:rPr lang="en-GB" dirty="0" err="1"/>
            <a:t>sbt</a:t>
          </a:r>
          <a:endParaRPr lang="en-US" dirty="0"/>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424492"/>
          <a:ext cx="5741533" cy="149877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In its entity, Scala is a programming language that combines two quite distinct programming paradigms, containing the features of both object-oriented and function-oriented languages</a:t>
          </a:r>
          <a:endParaRPr lang="en-US" sz="1700" kern="1200" dirty="0"/>
        </a:p>
      </dsp:txBody>
      <dsp:txXfrm>
        <a:off x="73164" y="497656"/>
        <a:ext cx="5595205" cy="1352442"/>
      </dsp:txXfrm>
    </dsp:sp>
    <dsp:sp modelId="{D9838B9B-E4A8-0740-8080-94B3A44C2769}">
      <dsp:nvSpPr>
        <dsp:cNvPr id="0" name=""/>
        <dsp:cNvSpPr/>
      </dsp:nvSpPr>
      <dsp:spPr>
        <a:xfrm>
          <a:off x="0" y="1983742"/>
          <a:ext cx="5741533" cy="1203497"/>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What is </a:t>
          </a:r>
          <a:r>
            <a:rPr lang="en-GB" sz="1700" b="1" kern="1200" dirty="0"/>
            <a:t>Scala used for</a:t>
          </a:r>
          <a:r>
            <a:rPr lang="en-GB" sz="1700" kern="1200" dirty="0"/>
            <a:t>? A lot of things, ranging from machine learning to web apps. As a high-level general purpose language, </a:t>
          </a:r>
          <a:r>
            <a:rPr lang="en-GB" sz="1700" b="1" kern="1200" dirty="0"/>
            <a:t>Scala</a:t>
          </a:r>
          <a:r>
            <a:rPr lang="en-GB" sz="1700" kern="1200" dirty="0"/>
            <a:t> boasts an extensive range of possible applications. </a:t>
          </a:r>
          <a:endParaRPr lang="en-US" sz="1700" kern="1200" dirty="0"/>
        </a:p>
      </dsp:txBody>
      <dsp:txXfrm>
        <a:off x="58750" y="2042492"/>
        <a:ext cx="5624033" cy="1085997"/>
      </dsp:txXfrm>
    </dsp:sp>
    <dsp:sp modelId="{FD66A5D0-0A53-294B-B99C-8A49DF8AB4A5}">
      <dsp:nvSpPr>
        <dsp:cNvPr id="0" name=""/>
        <dsp:cNvSpPr/>
      </dsp:nvSpPr>
      <dsp:spPr>
        <a:xfrm>
          <a:off x="0" y="3247720"/>
          <a:ext cx="5741533" cy="149877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i="1" kern="1200" dirty="0"/>
            <a:t>The name Scala stands for “scalable language.” The language is so named because it was designed to grow with the demands of its users</a:t>
          </a:r>
        </a:p>
      </dsp:txBody>
      <dsp:txXfrm>
        <a:off x="73164" y="3320884"/>
        <a:ext cx="5595205" cy="135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Provides the opportunity to learn Functional Programming, allowing for easy transition into other languages such as  Haskell, F# and even Erlang if you’re crazy enough</a:t>
          </a:r>
        </a:p>
      </dsp:txBody>
      <dsp:txXfrm>
        <a:off x="0" y="1724502"/>
        <a:ext cx="5741533" cy="860988"/>
      </dsp:txXfrm>
    </dsp:sp>
    <dsp:sp modelId="{24CB7B87-79AF-D841-91A5-098EC7064B48}">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Competitive skill set</a:t>
          </a:r>
        </a:p>
      </dsp:txBody>
      <dsp:txXfrm>
        <a:off x="0" y="2585491"/>
        <a:ext cx="5741533" cy="860988"/>
      </dsp:txXfrm>
    </dsp:sp>
    <dsp:sp modelId="{5A2C54A3-FB47-084D-B6CA-CE1AB95EAA3B}">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It has a solid community behind it </a:t>
          </a:r>
        </a:p>
      </dsp:txBody>
      <dsp:txXfrm>
        <a:off x="0" y="3446480"/>
        <a:ext cx="5741533" cy="860988"/>
      </dsp:txXfrm>
    </dsp:sp>
    <dsp:sp modelId="{4E5ABBFD-A780-7043-8E19-9BF16CE18186}">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F8635-130A-0741-ACEE-51E13DA7B3E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endParaRPr lang="en-US" sz="1700" kern="1200" dirty="0"/>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2686"/>
          <a:ext cx="5886291" cy="11180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338196" y="254237"/>
          <a:ext cx="614902" cy="6149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291296" y="2686"/>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is an organization and big data processing platform founded by the creators of </a:t>
          </a:r>
          <a:r>
            <a:rPr lang="en-GB" sz="1500" u="sng"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Apache Spark</a:t>
          </a:r>
          <a:r>
            <a:rPr lang="en-GB" sz="1500" kern="1200" dirty="0">
              <a:solidFill>
                <a:schemeClr val="bg1"/>
              </a:solidFill>
            </a:rPr>
            <a:t>.</a:t>
          </a:r>
          <a:endParaRPr lang="en-US" sz="1500" kern="1200" dirty="0">
            <a:solidFill>
              <a:schemeClr val="bg1"/>
            </a:solidFill>
          </a:endParaRPr>
        </a:p>
      </dsp:txBody>
      <dsp:txXfrm>
        <a:off x="1291296" y="2686"/>
        <a:ext cx="4594994" cy="1118005"/>
      </dsp:txXfrm>
    </dsp:sp>
    <dsp:sp modelId="{D3E1C2D2-4FAF-4C4D-B99E-55C78F580ABF}">
      <dsp:nvSpPr>
        <dsp:cNvPr id="0" name=""/>
        <dsp:cNvSpPr/>
      </dsp:nvSpPr>
      <dsp:spPr>
        <a:xfrm>
          <a:off x="0" y="1400193"/>
          <a:ext cx="5886291" cy="11180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338196" y="1651744"/>
          <a:ext cx="614902" cy="61490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291296" y="1400193"/>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founded to provide an alternative to the </a:t>
          </a:r>
          <a:r>
            <a:rPr lang="en-GB" sz="1500" u="sng" kern="1200"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MapReduce</a:t>
          </a:r>
          <a:r>
            <a:rPr lang="en-GB" sz="1500" kern="1200" dirty="0">
              <a:solidFill>
                <a:schemeClr val="bg1"/>
              </a:solidFill>
            </a:rPr>
            <a:t> system and provides a just-in-time </a:t>
          </a:r>
          <a:r>
            <a:rPr lang="en-GB" sz="1500" u="sng" kern="1200" dirty="0">
              <a:solidFill>
                <a:schemeClr val="bg1"/>
              </a:solidFill>
              <a:hlinkClick xmlns:r="http://schemas.openxmlformats.org/officeDocument/2006/relationships" r:id="rId7">
                <a:extLst>
                  <a:ext uri="{A12FA001-AC4F-418D-AE19-62706E023703}">
                    <ahyp:hlinkClr xmlns:ahyp="http://schemas.microsoft.com/office/drawing/2018/hyperlinkcolor" val="tx"/>
                  </a:ext>
                </a:extLst>
              </a:hlinkClick>
            </a:rPr>
            <a:t>cloud</a:t>
          </a:r>
          <a:r>
            <a:rPr lang="en-GB" sz="1500" kern="1200" dirty="0">
              <a:solidFill>
                <a:schemeClr val="bg1"/>
              </a:solidFill>
            </a:rPr>
            <a:t>-based platform for </a:t>
          </a:r>
          <a:r>
            <a:rPr lang="en-GB" sz="1500" u="sng" kern="1200" dirty="0">
              <a:solidFill>
                <a:schemeClr val="bg1"/>
              </a:solidFill>
              <a:hlinkClick xmlns:r="http://schemas.openxmlformats.org/officeDocument/2006/relationships" r:id="rId8">
                <a:extLst>
                  <a:ext uri="{A12FA001-AC4F-418D-AE19-62706E023703}">
                    <ahyp:hlinkClr xmlns:ahyp="http://schemas.microsoft.com/office/drawing/2018/hyperlinkcolor" val="tx"/>
                  </a:ext>
                </a:extLst>
              </a:hlinkClick>
            </a:rPr>
            <a:t>big data</a:t>
          </a:r>
          <a:r>
            <a:rPr lang="en-GB" sz="1500" kern="1200" dirty="0">
              <a:solidFill>
                <a:schemeClr val="bg1"/>
              </a:solidFill>
            </a:rPr>
            <a:t> processing clients.</a:t>
          </a:r>
          <a:endParaRPr lang="en-US" sz="1500" kern="1200" dirty="0">
            <a:solidFill>
              <a:schemeClr val="bg1"/>
            </a:solidFill>
          </a:endParaRPr>
        </a:p>
      </dsp:txBody>
      <dsp:txXfrm>
        <a:off x="1291296" y="1400193"/>
        <a:ext cx="4594994" cy="1118005"/>
      </dsp:txXfrm>
    </dsp:sp>
    <dsp:sp modelId="{FF023ADE-273D-499D-990B-E58D159774EF}">
      <dsp:nvSpPr>
        <dsp:cNvPr id="0" name=""/>
        <dsp:cNvSpPr/>
      </dsp:nvSpPr>
      <dsp:spPr>
        <a:xfrm>
          <a:off x="0" y="2956836"/>
          <a:ext cx="5886291" cy="17621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338196" y="3530495"/>
          <a:ext cx="614902" cy="6149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278659" y="2595642"/>
          <a:ext cx="4594994" cy="246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created for </a:t>
          </a:r>
          <a:r>
            <a:rPr lang="en-GB" sz="1500" u="sng" kern="1200" dirty="0">
              <a:solidFill>
                <a:schemeClr val="bg1"/>
              </a:solidFill>
              <a:hlinkClick xmlns:r="http://schemas.openxmlformats.org/officeDocument/2006/relationships" r:id="rId11">
                <a:extLst>
                  <a:ext uri="{A12FA001-AC4F-418D-AE19-62706E023703}">
                    <ahyp:hlinkClr xmlns:ahyp="http://schemas.microsoft.com/office/drawing/2018/hyperlinkcolor" val="tx"/>
                  </a:ext>
                </a:extLst>
              </a:hlinkClick>
            </a:rPr>
            <a:t>data scientists</a:t>
          </a:r>
          <a:r>
            <a:rPr lang="en-GB" sz="1500" kern="1200" dirty="0">
              <a:solidFill>
                <a:schemeClr val="bg1"/>
              </a:solidFill>
            </a:rPr>
            <a:t>, engineers and analysts to help users integrate the fields of data science, engineering and the business behind them across the </a:t>
          </a:r>
          <a:r>
            <a:rPr lang="en-GB" sz="1500" u="sng" kern="1200" dirty="0">
              <a:solidFill>
                <a:schemeClr val="bg1"/>
              </a:solidFill>
              <a:hlinkClick xmlns:r="http://schemas.openxmlformats.org/officeDocument/2006/relationships" r:id="rId12">
                <a:extLst>
                  <a:ext uri="{A12FA001-AC4F-418D-AE19-62706E023703}">
                    <ahyp:hlinkClr xmlns:ahyp="http://schemas.microsoft.com/office/drawing/2018/hyperlinkcolor" val="tx"/>
                  </a:ext>
                </a:extLst>
              </a:hlinkClick>
            </a:rPr>
            <a:t>machine learning</a:t>
          </a:r>
          <a:r>
            <a:rPr lang="en-GB" sz="1500" kern="1200" dirty="0">
              <a:solidFill>
                <a:schemeClr val="bg1"/>
              </a:solidFill>
            </a:rPr>
            <a:t> lifecycle. This integration helps to ease the processes from data preparation to experimentation and machine learning application deployment.</a:t>
          </a:r>
          <a:endParaRPr lang="en-US" sz="1500" kern="1200" dirty="0">
            <a:solidFill>
              <a:schemeClr val="bg1"/>
            </a:solidFill>
          </a:endParaRPr>
        </a:p>
      </dsp:txBody>
      <dsp:txXfrm>
        <a:off x="1278659" y="2595642"/>
        <a:ext cx="4594994" cy="2463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dirty="0"/>
            <a:t>Read XML and </a:t>
          </a:r>
          <a:r>
            <a:rPr lang="en-US" sz="1400" kern="1200" dirty="0" err="1"/>
            <a:t>ouput</a:t>
          </a:r>
          <a:r>
            <a:rPr lang="en-US" sz="1400" kern="1200" dirty="0"/>
            <a: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Make sure you have </a:t>
          </a:r>
          <a:r>
            <a:rPr lang="en-GB" sz="1400" kern="1200" dirty="0">
              <a:hlinkClick xmlns:r="http://schemas.openxmlformats.org/officeDocument/2006/relationships" r:id="rId5"/>
            </a:rPr>
            <a:t>JDK 8</a:t>
          </a:r>
          <a:r>
            <a:rPr lang="en-GB" sz="1400" kern="1200" dirty="0"/>
            <a:t> installed and your JAVA_HOME set appropriately.</a:t>
          </a:r>
          <a:endParaRPr lang="en-US" sz="1400" kern="1200" dirty="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8"/>
            </a:rPr>
            <a:t>Install .NET Core</a:t>
          </a:r>
          <a:r>
            <a:rPr lang="en-GB" sz="1400" kern="1200" dirty="0"/>
            <a:t> (needed for the local function host)</a:t>
          </a:r>
          <a:endParaRPr lang="en-US" sz="1400" kern="1200" dirty="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11"/>
            </a:rPr>
            <a:t>Install the Azure Function Core Tools</a:t>
          </a:r>
          <a:r>
            <a:rPr lang="en-GB" sz="1400" kern="1200" dirty="0"/>
            <a:t> (this will help you run and debug your function locally before deploying)</a:t>
          </a:r>
          <a:endParaRPr lang="en-US" sz="1400" kern="1200" dirty="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Install </a:t>
          </a:r>
          <a:r>
            <a:rPr lang="en-GB" sz="1400" kern="1200" dirty="0" err="1"/>
            <a:t>sbt</a:t>
          </a:r>
          <a:endParaRPr lang="en-US" sz="1400" kern="1200" dirty="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29A80-5AD6-8349-B8BA-1305BCA3B014}"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3D1A-4D93-DF43-AFE6-E644591B621C}" type="slidenum">
              <a:rPr lang="en-US" smtClean="0"/>
              <a:t>‹#›</a:t>
            </a:fld>
            <a:endParaRPr lang="en-US"/>
          </a:p>
        </p:txBody>
      </p:sp>
    </p:spTree>
    <p:extLst>
      <p:ext uri="{BB962C8B-B14F-4D97-AF65-F5344CB8AC3E}">
        <p14:creationId xmlns:p14="http://schemas.microsoft.com/office/powerpoint/2010/main" val="372853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203D1A-4D93-DF43-AFE6-E644591B621C}" type="slidenum">
              <a:rPr lang="en-US" smtClean="0"/>
              <a:t>40</a:t>
            </a:fld>
            <a:endParaRPr lang="en-US"/>
          </a:p>
        </p:txBody>
      </p:sp>
    </p:spTree>
    <p:extLst>
      <p:ext uri="{BB962C8B-B14F-4D97-AF65-F5344CB8AC3E}">
        <p14:creationId xmlns:p14="http://schemas.microsoft.com/office/powerpoint/2010/main" val="211384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9.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scala.world/" TargetMode="External"/><Relationship Id="rId3" Type="http://schemas.openxmlformats.org/officeDocument/2006/relationships/hyperlink" Target="https://scala.epfl.ch/" TargetMode="External"/><Relationship Id="rId7" Type="http://schemas.openxmlformats.org/officeDocument/2006/relationships/hyperlink" Target="https://scaladays.org/" TargetMode="External"/><Relationship Id="rId2" Type="http://schemas.openxmlformats.org/officeDocument/2006/relationships/hyperlink" Target="https://www.scala-exercises.org/" TargetMode="External"/><Relationship Id="rId1" Type="http://schemas.openxmlformats.org/officeDocument/2006/relationships/slideLayout" Target="../slideLayouts/slideLayout2.xml"/><Relationship Id="rId6" Type="http://schemas.openxmlformats.org/officeDocument/2006/relationships/hyperlink" Target="https://medium.com/disney-streaming/tagged/thisweekinscala" TargetMode="External"/><Relationship Id="rId5" Type="http://schemas.openxmlformats.org/officeDocument/2006/relationships/hyperlink" Target="https://typelevel.org/cats/" TargetMode="External"/><Relationship Id="rId4" Type="http://schemas.openxmlformats.org/officeDocument/2006/relationships/hyperlink" Target="https://www.coursera.org/specializations/scal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github.com/AnnaWykes/scala-for-big-data"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a:xfrm>
            <a:off x="3962399" y="1776699"/>
            <a:ext cx="7197726" cy="2421464"/>
          </a:xfrm>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a:xfrm>
            <a:off x="3962399" y="4198164"/>
            <a:ext cx="7197726" cy="1405467"/>
          </a:xfrm>
        </p:spPr>
        <p:txBody>
          <a:bodyPr/>
          <a:lstStyle/>
          <a:p>
            <a:r>
              <a:rPr lang="en-GB" dirty="0"/>
              <a:t>Big Data / AZURE / AWS / Data Lakes</a:t>
            </a:r>
            <a:endParaRPr lang="en-US" dirty="0"/>
          </a:p>
        </p:txBody>
      </p:sp>
      <p:sp>
        <p:nvSpPr>
          <p:cNvPr id="4" name="TextBox 3">
            <a:extLst>
              <a:ext uri="{FF2B5EF4-FFF2-40B4-BE49-F238E27FC236}">
                <a16:creationId xmlns:a16="http://schemas.microsoft.com/office/drawing/2014/main" id="{A235421D-D55E-4C4B-9584-63A7C75CD844}"/>
              </a:ext>
            </a:extLst>
          </p:cNvPr>
          <p:cNvSpPr txBox="1"/>
          <p:nvPr/>
        </p:nvSpPr>
        <p:spPr>
          <a:xfrm>
            <a:off x="2911139" y="5813865"/>
            <a:ext cx="3709413" cy="646331"/>
          </a:xfrm>
          <a:prstGeom prst="rect">
            <a:avLst/>
          </a:prstGeom>
          <a:noFill/>
        </p:spPr>
        <p:txBody>
          <a:bodyPr wrap="none" rtlCol="0">
            <a:spAutoFit/>
          </a:bodyPr>
          <a:lstStyle/>
          <a:p>
            <a:r>
              <a:rPr lang="en-US" dirty="0"/>
              <a:t>Anna-Maria Wykes </a:t>
            </a:r>
          </a:p>
          <a:p>
            <a:r>
              <a:rPr lang="en-US" dirty="0"/>
              <a:t>Data Engineering &amp; Cloud Consultant </a:t>
            </a:r>
          </a:p>
        </p:txBody>
      </p:sp>
      <p:pic>
        <p:nvPicPr>
          <p:cNvPr id="5" name="Picture 4">
            <a:extLst>
              <a:ext uri="{FF2B5EF4-FFF2-40B4-BE49-F238E27FC236}">
                <a16:creationId xmlns:a16="http://schemas.microsoft.com/office/drawing/2014/main" id="{36C6F615-4493-404E-84D2-A2E2EDA4D5E0}"/>
              </a:ext>
            </a:extLst>
          </p:cNvPr>
          <p:cNvPicPr>
            <a:picLocks noChangeAspect="1"/>
          </p:cNvPicPr>
          <p:nvPr/>
        </p:nvPicPr>
        <p:blipFill>
          <a:blip r:embed="rId2"/>
          <a:stretch>
            <a:fillRect/>
          </a:stretch>
        </p:blipFill>
        <p:spPr>
          <a:xfrm>
            <a:off x="363415" y="5673723"/>
            <a:ext cx="2371879" cy="926614"/>
          </a:xfrm>
          <a:prstGeom prst="rect">
            <a:avLst/>
          </a:prstGeom>
          <a:solidFill>
            <a:schemeClr val="tx1"/>
          </a:solidFill>
        </p:spPr>
      </p:pic>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Autofit/>
          </a:bodyPr>
          <a:lstStyle/>
          <a:p>
            <a:pPr marL="0" indent="0">
              <a:buNone/>
            </a:pPr>
            <a:r>
              <a:rPr lang="en-GB" sz="2000" dirty="0"/>
              <a:t>“</a:t>
            </a:r>
            <a:r>
              <a:rPr lang="en-GB" sz="2000" i="1" dirty="0"/>
              <a:t>Scala has taken over the world of “Fast” Data” </a:t>
            </a:r>
          </a:p>
          <a:p>
            <a:pPr marL="0" indent="0">
              <a:buNone/>
            </a:pPr>
            <a:r>
              <a:rPr lang="en-GB" sz="2000" dirty="0"/>
              <a:t>Which is what some are calling the next wave of computation engines that rely more on the speed of data processing rather than the size of the batch, and the ability to process event streams in real-time. </a:t>
            </a:r>
          </a:p>
          <a:p>
            <a:pPr marL="0" indent="0">
              <a:buNone/>
            </a:pPr>
            <a:endParaRPr lang="en-GB" sz="2000" dirty="0"/>
          </a:p>
          <a:p>
            <a:pPr marL="0" indent="0">
              <a:buNone/>
            </a:pPr>
            <a:r>
              <a:rPr lang="en-GB" sz="2000" dirty="0"/>
              <a:t>Several prominent examples of that movement are Spark, Scalding, Kafka (including Kafka Streams), and </a:t>
            </a:r>
            <a:r>
              <a:rPr lang="en-GB" sz="2000" dirty="0" err="1"/>
              <a:t>Samza</a:t>
            </a:r>
            <a:r>
              <a:rPr lang="en-GB" sz="2000" dirty="0"/>
              <a:t>, which are rapidly gaining awareness and use</a:t>
            </a:r>
            <a:endParaRPr lang="en-US" sz="2000"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1025490180"/>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sz="2800"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2438090" y="322729"/>
            <a:ext cx="6626841" cy="880121"/>
          </a:xfrm>
        </p:spPr>
        <p:txBody>
          <a:bodyPr>
            <a:normAutofit/>
          </a:bodyPr>
          <a:lstStyle/>
          <a:p>
            <a:pPr marL="0" indent="0">
              <a:buNone/>
            </a:pPr>
            <a:r>
              <a:rPr lang="en-US" sz="2400" b="1"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804037" y="1337733"/>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178321" y="2136919"/>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383664" y="2522955"/>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445733" y="2358568"/>
            <a:ext cx="4563950" cy="3130825"/>
          </a:xfrm>
          <a:prstGeom prst="rect">
            <a:avLst/>
          </a:prstGeom>
        </p:spPr>
      </p:pic>
    </p:spTree>
    <p:extLst>
      <p:ext uri="{BB962C8B-B14F-4D97-AF65-F5344CB8AC3E}">
        <p14:creationId xmlns:p14="http://schemas.microsoft.com/office/powerpoint/2010/main" val="224577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0"/>
            <a:ext cx="6090919" cy="939799"/>
          </a:xfrm>
        </p:spPr>
        <p:txBody>
          <a:bodyPr>
            <a:noAutofit/>
          </a:bodyPr>
          <a:lstStyle/>
          <a:p>
            <a:pPr marL="0" indent="0">
              <a:buNone/>
            </a:pPr>
            <a:r>
              <a:rPr lang="en-US" sz="2400"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4"/>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46E9F448-3828-4C48-84EE-EF9F1C6B9478}"/>
              </a:ext>
            </a:extLst>
          </p:cNvPr>
          <p:cNvPicPr>
            <a:picLocks noChangeAspect="1"/>
          </p:cNvPicPr>
          <p:nvPr/>
        </p:nvPicPr>
        <p:blipFill>
          <a:blip r:embed="rId5"/>
          <a:stretch>
            <a:fillRect/>
          </a:stretch>
        </p:blipFill>
        <p:spPr>
          <a:xfrm>
            <a:off x="6899395" y="3369667"/>
            <a:ext cx="3791529" cy="2815931"/>
          </a:xfrm>
          <a:prstGeom prst="rect">
            <a:avLst/>
          </a:prstGeom>
        </p:spPr>
      </p:pic>
    </p:spTree>
    <p:extLst>
      <p:ext uri="{BB962C8B-B14F-4D97-AF65-F5344CB8AC3E}">
        <p14:creationId xmlns:p14="http://schemas.microsoft.com/office/powerpoint/2010/main" val="317666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095427771"/>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
        <p:nvSpPr>
          <p:cNvPr id="10" name="Rectangle 9">
            <a:extLst>
              <a:ext uri="{FF2B5EF4-FFF2-40B4-BE49-F238E27FC236}">
                <a16:creationId xmlns:a16="http://schemas.microsoft.com/office/drawing/2014/main" id="{7C3284AB-51A8-1C40-9626-846122ABD158}"/>
              </a:ext>
            </a:extLst>
          </p:cNvPr>
          <p:cNvSpPr/>
          <p:nvPr/>
        </p:nvSpPr>
        <p:spPr>
          <a:xfrm>
            <a:off x="685801" y="2432736"/>
            <a:ext cx="8161876" cy="464871"/>
          </a:xfrm>
          <a:prstGeom prst="rect">
            <a:avLst/>
          </a:prstGeom>
        </p:spPr>
        <p:txBody>
          <a:bodyPr wrap="square">
            <a:spAutoFit/>
          </a:bodyPr>
          <a:lstStyle/>
          <a:p>
            <a:pPr>
              <a:lnSpc>
                <a:spcPct val="150000"/>
              </a:lnSpc>
            </a:pPr>
            <a:endParaRPr lang="en-US" dirty="0"/>
          </a:p>
        </p:txBody>
      </p:sp>
      <p:sp>
        <p:nvSpPr>
          <p:cNvPr id="11" name="Rectangle 10">
            <a:extLst>
              <a:ext uri="{FF2B5EF4-FFF2-40B4-BE49-F238E27FC236}">
                <a16:creationId xmlns:a16="http://schemas.microsoft.com/office/drawing/2014/main" id="{2A327FD0-B649-1A4F-B2BC-87F475058248}"/>
              </a:ext>
            </a:extLst>
          </p:cNvPr>
          <p:cNvSpPr/>
          <p:nvPr/>
        </p:nvSpPr>
        <p:spPr>
          <a:xfrm>
            <a:off x="685801" y="4864485"/>
            <a:ext cx="10651434" cy="369332"/>
          </a:xfrm>
          <a:prstGeom prst="rect">
            <a:avLst/>
          </a:prstGeom>
        </p:spPr>
        <p:txBody>
          <a:bodyPr wrap="square">
            <a:spAutoFit/>
          </a:bodyPr>
          <a:lstStyle/>
          <a:p>
            <a:r>
              <a:rPr lang="en-US" dirty="0"/>
              <a:t>I have a BSc in Multimedia Computing &amp; Business, and a HND in Visual Communication </a:t>
            </a:r>
          </a:p>
        </p:txBody>
      </p:sp>
      <p:sp>
        <p:nvSpPr>
          <p:cNvPr id="14" name="Rectangle 13">
            <a:extLst>
              <a:ext uri="{FF2B5EF4-FFF2-40B4-BE49-F238E27FC236}">
                <a16:creationId xmlns:a16="http://schemas.microsoft.com/office/drawing/2014/main" id="{DDD57C52-FBC8-2A49-BAAF-BD3D332EAD4B}"/>
              </a:ext>
            </a:extLst>
          </p:cNvPr>
          <p:cNvSpPr/>
          <p:nvPr/>
        </p:nvSpPr>
        <p:spPr>
          <a:xfrm>
            <a:off x="685801" y="1832752"/>
            <a:ext cx="7684219" cy="1295868"/>
          </a:xfrm>
          <a:prstGeom prst="rect">
            <a:avLst/>
          </a:prstGeom>
        </p:spPr>
        <p:txBody>
          <a:bodyPr wrap="none">
            <a:spAutoFit/>
          </a:bodyPr>
          <a:lstStyle/>
          <a:p>
            <a:pPr>
              <a:lnSpc>
                <a:spcPct val="150000"/>
              </a:lnSpc>
            </a:pPr>
            <a:r>
              <a:rPr lang="en-US" dirty="0"/>
              <a:t>Senior Advancing Analytics Consultant specializing in Data Engineering &amp; Cloud. </a:t>
            </a:r>
          </a:p>
          <a:p>
            <a:pPr>
              <a:lnSpc>
                <a:spcPct val="150000"/>
              </a:lnSpc>
            </a:pPr>
            <a:r>
              <a:rPr lang="en-US" dirty="0"/>
              <a:t>Over 14 years’  experience working in Software Engineering, most recently </a:t>
            </a:r>
          </a:p>
          <a:p>
            <a:pPr>
              <a:lnSpc>
                <a:spcPct val="150000"/>
              </a:lnSpc>
            </a:pPr>
            <a:r>
              <a:rPr lang="en-US" dirty="0"/>
              <a:t>working with Scala, Kafka and various cloud tech</a:t>
            </a:r>
          </a:p>
        </p:txBody>
      </p:sp>
      <p:pic>
        <p:nvPicPr>
          <p:cNvPr id="16" name="Picture 15" descr="A person smiling for the camera&#10;&#10;Description automatically generated">
            <a:extLst>
              <a:ext uri="{FF2B5EF4-FFF2-40B4-BE49-F238E27FC236}">
                <a16:creationId xmlns:a16="http://schemas.microsoft.com/office/drawing/2014/main" id="{C7716D1B-EB2F-2546-A424-30F16A638264}"/>
              </a:ext>
            </a:extLst>
          </p:cNvPr>
          <p:cNvPicPr>
            <a:picLocks noChangeAspect="1"/>
          </p:cNvPicPr>
          <p:nvPr/>
        </p:nvPicPr>
        <p:blipFill>
          <a:blip r:embed="rId4"/>
          <a:stretch>
            <a:fillRect/>
          </a:stretch>
        </p:blipFill>
        <p:spPr>
          <a:xfrm>
            <a:off x="8853115" y="455299"/>
            <a:ext cx="2838142" cy="2838142"/>
          </a:xfrm>
          <a:prstGeom prst="rect">
            <a:avLst/>
          </a:prstGeom>
        </p:spPr>
      </p:pic>
      <p:sp>
        <p:nvSpPr>
          <p:cNvPr id="17" name="Rectangle 16">
            <a:extLst>
              <a:ext uri="{FF2B5EF4-FFF2-40B4-BE49-F238E27FC236}">
                <a16:creationId xmlns:a16="http://schemas.microsoft.com/office/drawing/2014/main" id="{2077545E-19DE-3440-9FF1-649F6F7FA416}"/>
              </a:ext>
            </a:extLst>
          </p:cNvPr>
          <p:cNvSpPr/>
          <p:nvPr/>
        </p:nvSpPr>
        <p:spPr>
          <a:xfrm>
            <a:off x="752476" y="3477387"/>
            <a:ext cx="11005456" cy="880369"/>
          </a:xfrm>
          <a:prstGeom prst="rect">
            <a:avLst/>
          </a:prstGeom>
        </p:spPr>
        <p:txBody>
          <a:bodyPr wrap="square">
            <a:spAutoFit/>
          </a:bodyPr>
          <a:lstStyle/>
          <a:p>
            <a:pPr>
              <a:lnSpc>
                <a:spcPct val="150000"/>
              </a:lnSpc>
            </a:pPr>
            <a:r>
              <a:rPr lang="en-US" dirty="0"/>
              <a:t>I spent over 2 years working for a Microsoft Partner, championing a cutting-edge Data Science Project, aided by a variety of Azure tools, including Data Factory, Data Lake Gen2 and AKS.</a:t>
            </a:r>
          </a:p>
        </p:txBody>
      </p:sp>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86EE-E721-A543-8D61-FFC6E590ACEB}"/>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D329A7FB-635D-6146-A838-014CC12527B4}"/>
              </a:ext>
            </a:extLst>
          </p:cNvPr>
          <p:cNvSpPr>
            <a:spLocks noGrp="1"/>
          </p:cNvSpPr>
          <p:nvPr>
            <p:ph idx="1"/>
          </p:nvPr>
        </p:nvSpPr>
        <p:spPr>
          <a:xfrm>
            <a:off x="867509" y="2065867"/>
            <a:ext cx="10383472" cy="1020233"/>
          </a:xfrm>
        </p:spPr>
        <p:txBody>
          <a:bodyPr>
            <a:normAutofit fontScale="92500"/>
          </a:bodyPr>
          <a:lstStyle/>
          <a:p>
            <a:pPr fontAlgn="base"/>
            <a:r>
              <a:rPr lang="en-GB" dirty="0"/>
              <a:t>An object has exactly </a:t>
            </a:r>
            <a:r>
              <a:rPr lang="en-GB" b="1" dirty="0"/>
              <a:t>one</a:t>
            </a:r>
            <a:r>
              <a:rPr lang="en-GB" dirty="0"/>
              <a:t> instance (you can not call new </a:t>
            </a:r>
            <a:r>
              <a:rPr lang="en-GB" dirty="0" err="1"/>
              <a:t>MyObject</a:t>
            </a:r>
            <a:r>
              <a:rPr lang="en-GB" dirty="0"/>
              <a:t>). You can have </a:t>
            </a:r>
            <a:r>
              <a:rPr lang="en-GB" b="1" dirty="0"/>
              <a:t>multiple</a:t>
            </a:r>
            <a:r>
              <a:rPr lang="en-GB" dirty="0"/>
              <a:t> instances of a class.</a:t>
            </a:r>
          </a:p>
          <a:p>
            <a:pPr fontAlgn="base"/>
            <a:r>
              <a:rPr lang="en-GB" dirty="0"/>
              <a:t>Object serves the </a:t>
            </a:r>
            <a:r>
              <a:rPr lang="en-GB" b="1" dirty="0"/>
              <a:t>same</a:t>
            </a:r>
            <a:r>
              <a:rPr lang="en-GB" dirty="0"/>
              <a:t> (and some additional) </a:t>
            </a:r>
            <a:r>
              <a:rPr lang="en-GB" b="1" dirty="0"/>
              <a:t>purposes</a:t>
            </a:r>
            <a:r>
              <a:rPr lang="en-GB" dirty="0"/>
              <a:t> as the static methods and fields in Java/</a:t>
            </a:r>
            <a:r>
              <a:rPr lang="en-GB" dirty="0" err="1"/>
              <a:t>c#</a:t>
            </a:r>
            <a:endParaRPr lang="en-GB"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B320D82D-45C7-E64A-9B27-B64B696032FC}"/>
              </a:ext>
            </a:extLst>
          </p:cNvPr>
          <p:cNvPicPr>
            <a:picLocks noChangeAspect="1"/>
          </p:cNvPicPr>
          <p:nvPr/>
        </p:nvPicPr>
        <p:blipFill>
          <a:blip r:embed="rId2"/>
          <a:stretch>
            <a:fillRect/>
          </a:stretch>
        </p:blipFill>
        <p:spPr>
          <a:xfrm>
            <a:off x="2673350" y="3111500"/>
            <a:ext cx="6845300" cy="3136900"/>
          </a:xfrm>
          <a:prstGeom prst="rect">
            <a:avLst/>
          </a:prstGeom>
        </p:spPr>
      </p:pic>
    </p:spTree>
    <p:extLst>
      <p:ext uri="{BB962C8B-B14F-4D97-AF65-F5344CB8AC3E}">
        <p14:creationId xmlns:p14="http://schemas.microsoft.com/office/powerpoint/2010/main" val="184876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a:xfrm>
            <a:off x="685801" y="609600"/>
            <a:ext cx="10131425" cy="972527"/>
          </a:xfrm>
        </p:spPr>
        <p:txBody>
          <a:bodyPr/>
          <a:lstStyle/>
          <a:p>
            <a:r>
              <a:rPr lang="en-US" dirty="0"/>
              <a:t>Case classes</a:t>
            </a:r>
          </a:p>
        </p:txBody>
      </p:sp>
      <p:pic>
        <p:nvPicPr>
          <p:cNvPr id="8" name="Picture 7">
            <a:extLst>
              <a:ext uri="{FF2B5EF4-FFF2-40B4-BE49-F238E27FC236}">
                <a16:creationId xmlns:a16="http://schemas.microsoft.com/office/drawing/2014/main" id="{426E64B7-83A1-564F-8CBD-99E89B603AD6}"/>
              </a:ext>
            </a:extLst>
          </p:cNvPr>
          <p:cNvPicPr>
            <a:picLocks noChangeAspect="1"/>
          </p:cNvPicPr>
          <p:nvPr/>
        </p:nvPicPr>
        <p:blipFill>
          <a:blip r:embed="rId2"/>
          <a:stretch>
            <a:fillRect/>
          </a:stretch>
        </p:blipFill>
        <p:spPr>
          <a:xfrm>
            <a:off x="2062189" y="1429727"/>
            <a:ext cx="8402529" cy="5064858"/>
          </a:xfrm>
          <a:prstGeom prst="rect">
            <a:avLst/>
          </a:prstGeom>
          <a:ln>
            <a:solidFill>
              <a:schemeClr val="bg1"/>
            </a:solidFill>
          </a:ln>
        </p:spPr>
      </p:pic>
      <p:sp>
        <p:nvSpPr>
          <p:cNvPr id="4" name="TextBox 3">
            <a:extLst>
              <a:ext uri="{FF2B5EF4-FFF2-40B4-BE49-F238E27FC236}">
                <a16:creationId xmlns:a16="http://schemas.microsoft.com/office/drawing/2014/main" id="{A89A8263-992B-E449-AD64-D1EB638C98B9}"/>
              </a:ext>
            </a:extLst>
          </p:cNvPr>
          <p:cNvSpPr txBox="1"/>
          <p:nvPr/>
        </p:nvSpPr>
        <p:spPr>
          <a:xfrm>
            <a:off x="3784724" y="944579"/>
            <a:ext cx="7161455" cy="677108"/>
          </a:xfrm>
          <a:prstGeom prst="rect">
            <a:avLst/>
          </a:prstGeom>
          <a:noFill/>
        </p:spPr>
        <p:txBody>
          <a:bodyPr wrap="square" rtlCol="0">
            <a:spAutoFit/>
          </a:bodyPr>
          <a:lstStyle/>
          <a:p>
            <a:r>
              <a:rPr lang="en-GB" dirty="0"/>
              <a:t>Good for modelling immutable data     Act </a:t>
            </a:r>
            <a:r>
              <a:rPr lang="en-US" dirty="0"/>
              <a:t>like blueprints </a:t>
            </a:r>
          </a:p>
          <a:p>
            <a:endParaRPr lang="en-US" sz="2000" dirty="0"/>
          </a:p>
        </p:txBody>
      </p:sp>
    </p:spTree>
    <p:extLst>
      <p:ext uri="{BB962C8B-B14F-4D97-AF65-F5344CB8AC3E}">
        <p14:creationId xmlns:p14="http://schemas.microsoft.com/office/powerpoint/2010/main" val="244436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4112-F27B-1C40-BE71-E4A2CDA3021D}"/>
              </a:ext>
            </a:extLst>
          </p:cNvPr>
          <p:cNvSpPr>
            <a:spLocks noGrp="1"/>
          </p:cNvSpPr>
          <p:nvPr>
            <p:ph type="title"/>
          </p:nvPr>
        </p:nvSpPr>
        <p:spPr/>
        <p:txBody>
          <a:bodyPr/>
          <a:lstStyle/>
          <a:p>
            <a:r>
              <a:rPr lang="en-US" dirty="0"/>
              <a:t>Case Classes</a:t>
            </a:r>
          </a:p>
        </p:txBody>
      </p:sp>
      <p:sp>
        <p:nvSpPr>
          <p:cNvPr id="4" name="Content Placeholder 3">
            <a:extLst>
              <a:ext uri="{FF2B5EF4-FFF2-40B4-BE49-F238E27FC236}">
                <a16:creationId xmlns:a16="http://schemas.microsoft.com/office/drawing/2014/main" id="{7ED898DA-1C38-AC43-AF71-C3C9B1AC8CE0}"/>
              </a:ext>
            </a:extLst>
          </p:cNvPr>
          <p:cNvSpPr txBox="1">
            <a:spLocks noGrp="1"/>
          </p:cNvSpPr>
          <p:nvPr>
            <p:ph idx="1"/>
          </p:nvPr>
        </p:nvSpPr>
        <p:spPr>
          <a:xfrm>
            <a:off x="1135794" y="1980563"/>
            <a:ext cx="10131425" cy="3375283"/>
          </a:xfrm>
          <a:prstGeom prst="rect">
            <a:avLst/>
          </a:prstGeom>
          <a:noFill/>
        </p:spPr>
        <p:txBody>
          <a:bodyPr wrap="square" rtlCol="0">
            <a:spAutoFit/>
          </a:bodyPr>
          <a:lstStyle/>
          <a:p>
            <a:r>
              <a:rPr lang="en-GB" sz="2000" dirty="0"/>
              <a:t>Automatically-generated </a:t>
            </a:r>
            <a:r>
              <a:rPr lang="en-GB" sz="2000" b="1" dirty="0"/>
              <a:t>equals and </a:t>
            </a:r>
            <a:r>
              <a:rPr lang="en-GB" sz="2000" b="1" dirty="0" err="1"/>
              <a:t>hashCode</a:t>
            </a:r>
            <a:r>
              <a:rPr lang="en-GB" sz="2000" b="1" dirty="0"/>
              <a:t> </a:t>
            </a:r>
            <a:r>
              <a:rPr lang="en-GB" sz="2000" dirty="0"/>
              <a:t>methods, so instances can be compared</a:t>
            </a:r>
          </a:p>
          <a:p>
            <a:r>
              <a:rPr lang="en-GB" sz="2000" dirty="0"/>
              <a:t>Has an automatically-generated </a:t>
            </a:r>
            <a:r>
              <a:rPr lang="en-GB" sz="2000" b="1" dirty="0"/>
              <a:t>copy</a:t>
            </a:r>
            <a:r>
              <a:rPr lang="en-GB" sz="2000" dirty="0"/>
              <a:t> method that’s extremely helpful when you need to perform the process of a) cloning an object and b) updating one or more of the fields during the cloning process</a:t>
            </a:r>
          </a:p>
          <a:p>
            <a:r>
              <a:rPr lang="en-GB" sz="2000" dirty="0"/>
              <a:t>When you define a class as a case class, you don’t have to use the new keyword to create a new instance</a:t>
            </a:r>
          </a:p>
          <a:p>
            <a:r>
              <a:rPr lang="en-GB" sz="2000" dirty="0"/>
              <a:t>An </a:t>
            </a:r>
            <a:r>
              <a:rPr lang="en-GB" sz="2000" b="1" dirty="0" err="1"/>
              <a:t>unapply</a:t>
            </a:r>
            <a:r>
              <a:rPr lang="en-GB" sz="2000" dirty="0"/>
              <a:t> method is generated, which lets you use case classes in more ways in match expressions.</a:t>
            </a:r>
          </a:p>
          <a:p>
            <a:r>
              <a:rPr lang="en-GB" sz="2000" dirty="0"/>
              <a:t>A default </a:t>
            </a:r>
            <a:r>
              <a:rPr lang="en-GB" sz="2000" dirty="0" err="1"/>
              <a:t>toString</a:t>
            </a:r>
            <a:r>
              <a:rPr lang="en-GB" sz="2000" dirty="0"/>
              <a:t> method is generated, which is helpful for debugging</a:t>
            </a:r>
          </a:p>
        </p:txBody>
      </p:sp>
    </p:spTree>
    <p:extLst>
      <p:ext uri="{BB962C8B-B14F-4D97-AF65-F5344CB8AC3E}">
        <p14:creationId xmlns:p14="http://schemas.microsoft.com/office/powerpoint/2010/main" val="848835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a:t>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3730088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163625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FC03-A69C-B94F-971D-D254FDB97EFC}"/>
              </a:ext>
            </a:extLst>
          </p:cNvPr>
          <p:cNvSpPr>
            <a:spLocks noGrp="1"/>
          </p:cNvSpPr>
          <p:nvPr>
            <p:ph type="title"/>
          </p:nvPr>
        </p:nvSpPr>
        <p:spPr/>
        <p:txBody>
          <a:bodyPr/>
          <a:lstStyle/>
          <a:p>
            <a:r>
              <a:rPr lang="en-US" dirty="0"/>
              <a:t>What makes me tick?</a:t>
            </a:r>
          </a:p>
        </p:txBody>
      </p:sp>
      <p:sp>
        <p:nvSpPr>
          <p:cNvPr id="3" name="Content Placeholder 2">
            <a:extLst>
              <a:ext uri="{FF2B5EF4-FFF2-40B4-BE49-F238E27FC236}">
                <a16:creationId xmlns:a16="http://schemas.microsoft.com/office/drawing/2014/main" id="{B8091FEC-C086-3245-B3FA-8F155EE245F9}"/>
              </a:ext>
            </a:extLst>
          </p:cNvPr>
          <p:cNvSpPr>
            <a:spLocks noGrp="1"/>
          </p:cNvSpPr>
          <p:nvPr>
            <p:ph idx="1"/>
          </p:nvPr>
        </p:nvSpPr>
        <p:spPr>
          <a:xfrm>
            <a:off x="500743" y="1393589"/>
            <a:ext cx="6324600" cy="3649133"/>
          </a:xfrm>
        </p:spPr>
        <p:txBody>
          <a:bodyPr>
            <a:normAutofit/>
          </a:bodyPr>
          <a:lstStyle/>
          <a:p>
            <a:pPr>
              <a:lnSpc>
                <a:spcPct val="200000"/>
              </a:lnSpc>
            </a:pPr>
            <a:r>
              <a:rPr lang="en-US" sz="2000" dirty="0"/>
              <a:t>I have a passion for Data and strive to bring the worlds of Software Development and Data Science closer together. </a:t>
            </a:r>
          </a:p>
          <a:p>
            <a:endParaRPr lang="en-US" dirty="0"/>
          </a:p>
          <a:p>
            <a:endParaRPr lang="en-US" dirty="0"/>
          </a:p>
        </p:txBody>
      </p:sp>
      <p:sp>
        <p:nvSpPr>
          <p:cNvPr id="5" name="Rectangle 4">
            <a:extLst>
              <a:ext uri="{FF2B5EF4-FFF2-40B4-BE49-F238E27FC236}">
                <a16:creationId xmlns:a16="http://schemas.microsoft.com/office/drawing/2014/main" id="{470AA945-186C-A04C-B6CC-C0D2BDCB08F3}"/>
              </a:ext>
            </a:extLst>
          </p:cNvPr>
          <p:cNvSpPr/>
          <p:nvPr/>
        </p:nvSpPr>
        <p:spPr>
          <a:xfrm>
            <a:off x="500744" y="3565116"/>
            <a:ext cx="6324600" cy="246836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t>I have helped to organize/run local Code Clubs</a:t>
            </a:r>
          </a:p>
          <a:p>
            <a:pPr marL="285750" indent="-285750">
              <a:lnSpc>
                <a:spcPct val="200000"/>
              </a:lnSpc>
              <a:buFont typeface="Arial" panose="020B0604020202020204" pitchFamily="34" charset="0"/>
              <a:buChar char="•"/>
            </a:pPr>
            <a:r>
              <a:rPr lang="en-US" sz="2000" dirty="0"/>
              <a:t>I help organize and volunteer at local events</a:t>
            </a:r>
          </a:p>
          <a:p>
            <a:pPr marL="285750" indent="-285750">
              <a:lnSpc>
                <a:spcPct val="200000"/>
              </a:lnSpc>
              <a:buFont typeface="Arial" panose="020B0604020202020204" pitchFamily="34" charset="0"/>
              <a:buChar char="•"/>
            </a:pPr>
            <a:r>
              <a:rPr lang="en-US" sz="2000" dirty="0"/>
              <a:t>Other areas of interest include UX, and Agile methodologies </a:t>
            </a:r>
          </a:p>
        </p:txBody>
      </p:sp>
      <p:pic>
        <p:nvPicPr>
          <p:cNvPr id="6" name="Picture 5">
            <a:extLst>
              <a:ext uri="{FF2B5EF4-FFF2-40B4-BE49-F238E27FC236}">
                <a16:creationId xmlns:a16="http://schemas.microsoft.com/office/drawing/2014/main" id="{90D01268-F4E7-3B41-8FCB-CEF2419BBAF3}"/>
              </a:ext>
            </a:extLst>
          </p:cNvPr>
          <p:cNvPicPr>
            <a:picLocks noChangeAspect="1"/>
          </p:cNvPicPr>
          <p:nvPr/>
        </p:nvPicPr>
        <p:blipFill>
          <a:blip r:embed="rId2"/>
          <a:stretch>
            <a:fillRect/>
          </a:stretch>
        </p:blipFill>
        <p:spPr>
          <a:xfrm>
            <a:off x="7053775" y="0"/>
            <a:ext cx="5138225" cy="6858000"/>
          </a:xfrm>
          <a:prstGeom prst="rect">
            <a:avLst/>
          </a:prstGeom>
        </p:spPr>
      </p:pic>
    </p:spTree>
    <p:extLst>
      <p:ext uri="{BB962C8B-B14F-4D97-AF65-F5344CB8AC3E}">
        <p14:creationId xmlns:p14="http://schemas.microsoft.com/office/powerpoint/2010/main" val="6813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40080"/>
            <a:ext cx="10232048" cy="5334000"/>
          </a:xfrm>
        </p:spPr>
      </p:pic>
      <p:sp>
        <p:nvSpPr>
          <p:cNvPr id="3" name="Rectangle 2">
            <a:extLst>
              <a:ext uri="{FF2B5EF4-FFF2-40B4-BE49-F238E27FC236}">
                <a16:creationId xmlns:a16="http://schemas.microsoft.com/office/drawing/2014/main" id="{46DF8C13-BA9F-914B-9485-B1AD3C8F7D2D}"/>
              </a:ext>
            </a:extLst>
          </p:cNvPr>
          <p:cNvSpPr/>
          <p:nvPr/>
        </p:nvSpPr>
        <p:spPr>
          <a:xfrm>
            <a:off x="914400" y="4490720"/>
            <a:ext cx="2509520" cy="782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489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
        <p:nvSpPr>
          <p:cNvPr id="3" name="Rectangle 2">
            <a:extLst>
              <a:ext uri="{FF2B5EF4-FFF2-40B4-BE49-F238E27FC236}">
                <a16:creationId xmlns:a16="http://schemas.microsoft.com/office/drawing/2014/main" id="{DE622A6E-BAD9-394A-82A1-0EC1694E7CEE}"/>
              </a:ext>
            </a:extLst>
          </p:cNvPr>
          <p:cNvSpPr/>
          <p:nvPr/>
        </p:nvSpPr>
        <p:spPr>
          <a:xfrm>
            <a:off x="2322224" y="5791200"/>
            <a:ext cx="6858578" cy="86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When you forget to use </a:t>
            </a:r>
            <a:r>
              <a:rPr lang="en-US" sz="2800" dirty="0" err="1">
                <a:solidFill>
                  <a:schemeClr val="bg1"/>
                </a:solidFill>
              </a:rPr>
              <a:t>flatmap</a:t>
            </a:r>
            <a:r>
              <a:rPr lang="en-US" sz="2800" dirty="0"/>
              <a:t> </a:t>
            </a:r>
          </a:p>
        </p:txBody>
      </p:sp>
    </p:spTree>
    <p:extLst>
      <p:ext uri="{BB962C8B-B14F-4D97-AF65-F5344CB8AC3E}">
        <p14:creationId xmlns:p14="http://schemas.microsoft.com/office/powerpoint/2010/main" val="4007945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4FCE-3D46-BD41-8BFF-CF5C2B5CFCAD}"/>
              </a:ext>
            </a:extLst>
          </p:cNvPr>
          <p:cNvSpPr>
            <a:spLocks noGrp="1"/>
          </p:cNvSpPr>
          <p:nvPr>
            <p:ph type="title"/>
          </p:nvPr>
        </p:nvSpPr>
        <p:spPr/>
        <p:txBody>
          <a:bodyPr/>
          <a:lstStyle/>
          <a:p>
            <a:r>
              <a:rPr lang="en-US" dirty="0" err="1"/>
              <a:t>MEETups</a:t>
            </a:r>
            <a:r>
              <a:rPr lang="en-US" dirty="0"/>
              <a:t> and Community Groups</a:t>
            </a:r>
          </a:p>
        </p:txBody>
      </p:sp>
      <p:pic>
        <p:nvPicPr>
          <p:cNvPr id="9" name="Content Placeholder 8" descr="A screenshot of a cell phone&#10;&#10;Description automatically generated">
            <a:extLst>
              <a:ext uri="{FF2B5EF4-FFF2-40B4-BE49-F238E27FC236}">
                <a16:creationId xmlns:a16="http://schemas.microsoft.com/office/drawing/2014/main" id="{6E27F26A-BCF0-8248-A053-4F37B719FC9D}"/>
              </a:ext>
            </a:extLst>
          </p:cNvPr>
          <p:cNvPicPr>
            <a:picLocks noGrp="1" noChangeAspect="1"/>
          </p:cNvPicPr>
          <p:nvPr>
            <p:ph idx="1"/>
          </p:nvPr>
        </p:nvPicPr>
        <p:blipFill>
          <a:blip r:embed="rId2"/>
          <a:stretch>
            <a:fillRect/>
          </a:stretch>
        </p:blipFill>
        <p:spPr>
          <a:xfrm>
            <a:off x="778323" y="1902577"/>
            <a:ext cx="6955969" cy="4347481"/>
          </a:xfrm>
          <a:ln>
            <a:solidFill>
              <a:schemeClr val="bg1"/>
            </a:solidFill>
          </a:ln>
        </p:spPr>
      </p:pic>
      <p:pic>
        <p:nvPicPr>
          <p:cNvPr id="4" name="Picture 3">
            <a:extLst>
              <a:ext uri="{FF2B5EF4-FFF2-40B4-BE49-F238E27FC236}">
                <a16:creationId xmlns:a16="http://schemas.microsoft.com/office/drawing/2014/main" id="{8C61EC89-899D-EC4A-A490-B0D5FFAFB9B7}"/>
              </a:ext>
            </a:extLst>
          </p:cNvPr>
          <p:cNvPicPr>
            <a:picLocks noChangeAspect="1"/>
          </p:cNvPicPr>
          <p:nvPr/>
        </p:nvPicPr>
        <p:blipFill>
          <a:blip r:embed="rId3"/>
          <a:stretch>
            <a:fillRect/>
          </a:stretch>
        </p:blipFill>
        <p:spPr>
          <a:xfrm>
            <a:off x="8166799" y="1902577"/>
            <a:ext cx="3274084" cy="4347481"/>
          </a:xfrm>
          <a:prstGeom prst="rect">
            <a:avLst/>
          </a:prstGeom>
        </p:spPr>
      </p:pic>
    </p:spTree>
    <p:extLst>
      <p:ext uri="{BB962C8B-B14F-4D97-AF65-F5344CB8AC3E}">
        <p14:creationId xmlns:p14="http://schemas.microsoft.com/office/powerpoint/2010/main" val="2037059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AF69-5680-3543-BE58-49FD0571F953}"/>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B301D850-DB82-BD4A-A293-11D18DBB9CE5}"/>
              </a:ext>
            </a:extLst>
          </p:cNvPr>
          <p:cNvSpPr>
            <a:spLocks noGrp="1"/>
          </p:cNvSpPr>
          <p:nvPr>
            <p:ph idx="1"/>
          </p:nvPr>
        </p:nvSpPr>
        <p:spPr>
          <a:xfrm>
            <a:off x="685801" y="2142067"/>
            <a:ext cx="10131425" cy="4373033"/>
          </a:xfrm>
          <a:solidFill>
            <a:schemeClr val="tx1"/>
          </a:solidFill>
        </p:spPr>
        <p:txBody>
          <a:bodyPr/>
          <a:lstStyle/>
          <a:p>
            <a:r>
              <a:rPr lang="en-GB" b="1" dirty="0">
                <a:solidFill>
                  <a:schemeClr val="bg1"/>
                </a:solidFill>
                <a:hlinkClick r:id="rId2">
                  <a:extLst>
                    <a:ext uri="{A12FA001-AC4F-418D-AE19-62706E023703}">
                      <ahyp:hlinkClr xmlns:ahyp="http://schemas.microsoft.com/office/drawing/2018/hyperlinkcolor" val="tx"/>
                    </a:ext>
                  </a:extLst>
                </a:hlinkClick>
              </a:rPr>
              <a:t>Learning</a:t>
            </a:r>
          </a:p>
          <a:p>
            <a:r>
              <a:rPr lang="en-GB" dirty="0">
                <a:solidFill>
                  <a:srgbClr val="C573D2"/>
                </a:solidFill>
                <a:hlinkClick r:id="rId2">
                  <a:extLst>
                    <a:ext uri="{A12FA001-AC4F-418D-AE19-62706E023703}">
                      <ahyp:hlinkClr xmlns:ahyp="http://schemas.microsoft.com/office/drawing/2018/hyperlinkcolor" val="tx"/>
                    </a:ext>
                  </a:extLst>
                </a:hlinkClick>
              </a:rPr>
              <a:t>https://www.scala-exercises.org/</a:t>
            </a:r>
            <a:endParaRPr lang="en-GB" dirty="0">
              <a:solidFill>
                <a:srgbClr val="C573D2"/>
              </a:solidFill>
            </a:endParaRPr>
          </a:p>
          <a:p>
            <a:r>
              <a:rPr lang="en-GB" dirty="0">
                <a:hlinkClick r:id="rId3"/>
              </a:rPr>
              <a:t>https://scala.epfl.ch/</a:t>
            </a:r>
            <a:endParaRPr lang="en-GB" dirty="0"/>
          </a:p>
          <a:p>
            <a:r>
              <a:rPr lang="en-GB" dirty="0">
                <a:hlinkClick r:id="rId4"/>
              </a:rPr>
              <a:t>https://www.coursera.org/specializations/scala</a:t>
            </a:r>
            <a:endParaRPr lang="en-GB" dirty="0"/>
          </a:p>
          <a:p>
            <a:r>
              <a:rPr lang="en-GB" dirty="0">
                <a:hlinkClick r:id="rId5"/>
              </a:rPr>
              <a:t>https://typelevel.org/cats/</a:t>
            </a:r>
            <a:endParaRPr lang="en-GB" dirty="0"/>
          </a:p>
          <a:p>
            <a:r>
              <a:rPr lang="en-GB" dirty="0">
                <a:hlinkClick r:id="rId6"/>
              </a:rPr>
              <a:t>https://medium.com/disney-streaming/tagged/thisweekinscala</a:t>
            </a:r>
            <a:endParaRPr lang="en-GB" dirty="0"/>
          </a:p>
          <a:p>
            <a:r>
              <a:rPr lang="en-US" b="1" dirty="0">
                <a:solidFill>
                  <a:schemeClr val="bg1"/>
                </a:solidFill>
              </a:rPr>
              <a:t>Conferences</a:t>
            </a:r>
          </a:p>
          <a:p>
            <a:r>
              <a:rPr lang="en-GB" dirty="0">
                <a:hlinkClick r:id="rId7"/>
              </a:rPr>
              <a:t>https://scaladays.org/</a:t>
            </a:r>
            <a:endParaRPr lang="en-GB" dirty="0"/>
          </a:p>
          <a:p>
            <a:r>
              <a:rPr lang="en-GB" dirty="0">
                <a:hlinkClick r:id="rId8"/>
              </a:rPr>
              <a:t>https://scala.world/</a:t>
            </a:r>
            <a:endParaRPr lang="en-US" dirty="0">
              <a:solidFill>
                <a:schemeClr val="bg1"/>
              </a:solidFill>
            </a:endParaRPr>
          </a:p>
        </p:txBody>
      </p:sp>
    </p:spTree>
    <p:extLst>
      <p:ext uri="{BB962C8B-B14F-4D97-AF65-F5344CB8AC3E}">
        <p14:creationId xmlns:p14="http://schemas.microsoft.com/office/powerpoint/2010/main" val="229088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a:t>
            </a:r>
            <a:r>
              <a:rPr lang="en-US" sz="2000" b="1" dirty="0">
                <a:solidFill>
                  <a:schemeClr val="bg1"/>
                </a:solidFill>
              </a:rPr>
              <a:t>-for-big-data</a:t>
            </a: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10820398"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p>
        </p:txBody>
      </p:sp>
      <p:sp>
        <p:nvSpPr>
          <p:cNvPr id="4" name="Rectangle 3">
            <a:extLst>
              <a:ext uri="{FF2B5EF4-FFF2-40B4-BE49-F238E27FC236}">
                <a16:creationId xmlns:a16="http://schemas.microsoft.com/office/drawing/2014/main" id="{AC18E71A-8E74-2842-8D61-561B7CE41899}"/>
              </a:ext>
            </a:extLst>
          </p:cNvPr>
          <p:cNvSpPr/>
          <p:nvPr/>
        </p:nvSpPr>
        <p:spPr>
          <a:xfrm>
            <a:off x="3870713" y="5853614"/>
            <a:ext cx="4992392" cy="369332"/>
          </a:xfrm>
          <a:prstGeom prst="rect">
            <a:avLst/>
          </a:prstGeom>
        </p:spPr>
        <p:txBody>
          <a:bodyPr wrap="none">
            <a:spAutoFit/>
          </a:bodyPr>
          <a:lstStyle/>
          <a:p>
            <a:r>
              <a:rPr lang="en-GB" b="1" dirty="0">
                <a:hlinkClick r:id="rId2">
                  <a:extLst>
                    <a:ext uri="{A12FA001-AC4F-418D-AE19-62706E023703}">
                      <ahyp:hlinkClr xmlns:ahyp="http://schemas.microsoft.com/office/drawing/2018/hyperlinkcolor" val="tx"/>
                    </a:ext>
                  </a:extLst>
                </a:hlinkClick>
              </a:rPr>
              <a:t>https://github.com/AnnaWykes/scala-for-big-data</a:t>
            </a:r>
            <a:endParaRPr lang="en-US" b="1" dirty="0"/>
          </a:p>
        </p:txBody>
      </p:sp>
      <p:pic>
        <p:nvPicPr>
          <p:cNvPr id="6" name="Picture 5">
            <a:extLst>
              <a:ext uri="{FF2B5EF4-FFF2-40B4-BE49-F238E27FC236}">
                <a16:creationId xmlns:a16="http://schemas.microsoft.com/office/drawing/2014/main" id="{CAD3DE50-FC14-2B4B-B75A-7EC58058233A}"/>
              </a:ext>
            </a:extLst>
          </p:cNvPr>
          <p:cNvPicPr>
            <a:picLocks noChangeAspect="1"/>
          </p:cNvPicPr>
          <p:nvPr/>
        </p:nvPicPr>
        <p:blipFill>
          <a:blip r:embed="rId3"/>
          <a:stretch>
            <a:fillRect/>
          </a:stretch>
        </p:blipFill>
        <p:spPr>
          <a:xfrm>
            <a:off x="3399658" y="5751891"/>
            <a:ext cx="471055" cy="471055"/>
          </a:xfrm>
          <a:prstGeom prst="roundRect">
            <a:avLst>
              <a:gd name="adj" fmla="val 4207"/>
            </a:avLst>
          </a:prstGeom>
          <a:ln w="50800" cap="sq" cmpd="dbl">
            <a:noFill/>
            <a:miter lim="800000"/>
          </a:ln>
          <a:effectLst/>
        </p:spPr>
      </p:pic>
      <p:sp>
        <p:nvSpPr>
          <p:cNvPr id="5" name="Rectangle 4">
            <a:extLst>
              <a:ext uri="{FF2B5EF4-FFF2-40B4-BE49-F238E27FC236}">
                <a16:creationId xmlns:a16="http://schemas.microsoft.com/office/drawing/2014/main" id="{3A089FB7-CC7A-E34B-84BE-BF230B19A037}"/>
              </a:ext>
            </a:extLst>
          </p:cNvPr>
          <p:cNvSpPr/>
          <p:nvPr/>
        </p:nvSpPr>
        <p:spPr>
          <a:xfrm>
            <a:off x="6096000" y="3557512"/>
            <a:ext cx="5569527" cy="1696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5DC214D-4979-0C42-94C6-E8BB196FE006}"/>
              </a:ext>
            </a:extLst>
          </p:cNvPr>
          <p:cNvPicPr>
            <a:picLocks noChangeAspect="1"/>
          </p:cNvPicPr>
          <p:nvPr/>
        </p:nvPicPr>
        <p:blipFill>
          <a:blip r:embed="rId4"/>
          <a:stretch>
            <a:fillRect/>
          </a:stretch>
        </p:blipFill>
        <p:spPr>
          <a:xfrm>
            <a:off x="6381871" y="3829889"/>
            <a:ext cx="5124328" cy="1255460"/>
          </a:xfrm>
          <a:prstGeom prst="rect">
            <a:avLst/>
          </a:prstGeom>
        </p:spPr>
      </p:pic>
    </p:spTree>
    <p:extLst>
      <p:ext uri="{BB962C8B-B14F-4D97-AF65-F5344CB8AC3E}">
        <p14:creationId xmlns:p14="http://schemas.microsoft.com/office/powerpoint/2010/main" val="375220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400493445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497-AB03-734F-A2A7-435DE79B77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10AC7-81C0-6B47-B671-FD2E9EBC7C1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6A48D56-1447-5D4F-B966-7D21369E1B99}"/>
              </a:ext>
            </a:extLst>
          </p:cNvPr>
          <p:cNvPicPr>
            <a:picLocks noChangeAspect="1"/>
          </p:cNvPicPr>
          <p:nvPr/>
        </p:nvPicPr>
        <p:blipFill>
          <a:blip r:embed="rId2"/>
          <a:stretch>
            <a:fillRect/>
          </a:stretch>
        </p:blipFill>
        <p:spPr>
          <a:xfrm>
            <a:off x="2021958" y="788137"/>
            <a:ext cx="7196470" cy="5397353"/>
          </a:xfrm>
          <a:prstGeom prst="rect">
            <a:avLst/>
          </a:prstGeom>
        </p:spPr>
      </p:pic>
    </p:spTree>
    <p:extLst>
      <p:ext uri="{BB962C8B-B14F-4D97-AF65-F5344CB8AC3E}">
        <p14:creationId xmlns:p14="http://schemas.microsoft.com/office/powerpoint/2010/main" val="197171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78EB-F5CF-674F-BF92-154CD7BA3DFC}"/>
              </a:ext>
            </a:extLst>
          </p:cNvPr>
          <p:cNvSpPr>
            <a:spLocks noGrp="1"/>
          </p:cNvSpPr>
          <p:nvPr>
            <p:ph type="title"/>
          </p:nvPr>
        </p:nvSpPr>
        <p:spPr/>
        <p:txBody>
          <a:bodyPr/>
          <a:lstStyle/>
          <a:p>
            <a:r>
              <a:rPr lang="en-US" dirty="0"/>
              <a:t>The ultimate teaching language?</a:t>
            </a:r>
          </a:p>
        </p:txBody>
      </p:sp>
      <p:pic>
        <p:nvPicPr>
          <p:cNvPr id="4" name="Content Placeholder 3">
            <a:extLst>
              <a:ext uri="{FF2B5EF4-FFF2-40B4-BE49-F238E27FC236}">
                <a16:creationId xmlns:a16="http://schemas.microsoft.com/office/drawing/2014/main" id="{46498B72-50EF-F14F-BDA5-BD0AF72E78B1}"/>
              </a:ext>
            </a:extLst>
          </p:cNvPr>
          <p:cNvPicPr>
            <a:picLocks noGrp="1" noChangeAspect="1"/>
          </p:cNvPicPr>
          <p:nvPr>
            <p:ph idx="1"/>
          </p:nvPr>
        </p:nvPicPr>
        <p:blipFill>
          <a:blip r:embed="rId2"/>
          <a:stretch>
            <a:fillRect/>
          </a:stretch>
        </p:blipFill>
        <p:spPr>
          <a:xfrm>
            <a:off x="7053943" y="2065867"/>
            <a:ext cx="4710340" cy="4133851"/>
          </a:xfrm>
          <a:prstGeom prst="rect">
            <a:avLst/>
          </a:prstGeom>
          <a:solidFill>
            <a:schemeClr val="tx1"/>
          </a:solidFill>
        </p:spPr>
      </p:pic>
      <p:sp>
        <p:nvSpPr>
          <p:cNvPr id="6" name="TextBox 5">
            <a:extLst>
              <a:ext uri="{FF2B5EF4-FFF2-40B4-BE49-F238E27FC236}">
                <a16:creationId xmlns:a16="http://schemas.microsoft.com/office/drawing/2014/main" id="{478AF09D-9E59-644F-A6CD-078E949F1514}"/>
              </a:ext>
            </a:extLst>
          </p:cNvPr>
          <p:cNvSpPr txBox="1"/>
          <p:nvPr/>
        </p:nvSpPr>
        <p:spPr>
          <a:xfrm>
            <a:off x="685801" y="1732135"/>
            <a:ext cx="6351813" cy="4801314"/>
          </a:xfrm>
          <a:prstGeom prst="rect">
            <a:avLst/>
          </a:prstGeom>
          <a:noFill/>
        </p:spPr>
        <p:txBody>
          <a:bodyPr wrap="square" rtlCol="0">
            <a:spAutoFit/>
          </a:bodyPr>
          <a:lstStyle/>
          <a:p>
            <a:r>
              <a:rPr lang="en-GB" dirty="0"/>
              <a:t>When deciding which programming language you should learn first, most will provide guidance towards </a:t>
            </a:r>
            <a:r>
              <a:rPr lang="en-GB" b="1" dirty="0"/>
              <a:t>Python</a:t>
            </a:r>
            <a:r>
              <a:rPr lang="en-GB" dirty="0"/>
              <a:t> or </a:t>
            </a:r>
            <a:r>
              <a:rPr lang="en-GB" b="1" dirty="0"/>
              <a:t>JavaScript</a:t>
            </a:r>
            <a:r>
              <a:rPr lang="en-GB" dirty="0"/>
              <a:t> noting their relative </a:t>
            </a:r>
            <a:r>
              <a:rPr lang="en-GB" b="1" dirty="0"/>
              <a:t>gentle learning curves</a:t>
            </a:r>
            <a:r>
              <a:rPr lang="en-GB" dirty="0"/>
              <a:t>. However, there is an upfront opportunity </a:t>
            </a:r>
            <a:r>
              <a:rPr lang="en-GB" b="1" dirty="0"/>
              <a:t>cost</a:t>
            </a:r>
            <a:r>
              <a:rPr lang="en-GB" dirty="0"/>
              <a:t> that is incurred by choosing one of those languages.</a:t>
            </a:r>
          </a:p>
          <a:p>
            <a:endParaRPr lang="en-GB" dirty="0"/>
          </a:p>
          <a:p>
            <a:r>
              <a:rPr lang="en-GB" dirty="0"/>
              <a:t>Those costs include:</a:t>
            </a:r>
          </a:p>
          <a:p>
            <a:pPr marL="285750" indent="-285750">
              <a:buFont typeface="Arial" panose="020B0604020202020204" pitchFamily="34" charset="0"/>
              <a:buChar char="•"/>
            </a:pPr>
            <a:r>
              <a:rPr lang="en-GB" dirty="0"/>
              <a:t>The pool of programmers that you will compete with for jobs will be learning these same languages and you’ll fail to set yourself apart if you are not aware of their limitations.</a:t>
            </a:r>
          </a:p>
          <a:p>
            <a:pPr marL="285750" indent="-285750">
              <a:buFont typeface="Arial" panose="020B0604020202020204" pitchFamily="34" charset="0"/>
              <a:buChar char="•"/>
            </a:pPr>
            <a:r>
              <a:rPr lang="en-GB" dirty="0"/>
              <a:t>Their dynamic typing can lead to extremely hard refactoring when working on large scale projects.</a:t>
            </a:r>
          </a:p>
          <a:p>
            <a:pPr marL="285750" indent="-285750">
              <a:buFont typeface="Arial" panose="020B0604020202020204" pitchFamily="34" charset="0"/>
              <a:buChar char="•"/>
            </a:pPr>
            <a:r>
              <a:rPr lang="en-GB" dirty="0"/>
              <a:t>The fact that these languages are interpreted leads to performance costs.</a:t>
            </a:r>
          </a:p>
          <a:p>
            <a:pPr marL="285750" indent="-285750">
              <a:buFont typeface="Arial" panose="020B0604020202020204" pitchFamily="34" charset="0"/>
              <a:buChar char="•"/>
            </a:pPr>
            <a:r>
              <a:rPr lang="en-GB" dirty="0"/>
              <a:t>Learning how to overcome these limitations and knowing when and where to choose a language or paradigm requires you to learn multiple languages upfront.</a:t>
            </a:r>
          </a:p>
        </p:txBody>
      </p:sp>
    </p:spTree>
    <p:extLst>
      <p:ext uri="{BB962C8B-B14F-4D97-AF65-F5344CB8AC3E}">
        <p14:creationId xmlns:p14="http://schemas.microsoft.com/office/powerpoint/2010/main" val="2766448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48339</TotalTime>
  <Words>1284</Words>
  <Application>Microsoft Office PowerPoint</Application>
  <PresentationFormat>Widescreen</PresentationFormat>
  <Paragraphs>131</Paragraphs>
  <Slides>43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Celestial</vt:lpstr>
      <vt:lpstr>Scala for Big Data: The Big Picture</vt:lpstr>
      <vt:lpstr>Who am I?</vt:lpstr>
      <vt:lpstr>What makes me tick?</vt:lpstr>
      <vt:lpstr>MEETups and Community Groups</vt:lpstr>
      <vt:lpstr>Agenda: What are we going to do………</vt:lpstr>
      <vt:lpstr>The (Real World) Problem</vt:lpstr>
      <vt:lpstr>What is Scala</vt:lpstr>
      <vt:lpstr>PowerPoint Presentation</vt:lpstr>
      <vt:lpstr>The ultimate teaching language?</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vt:lpstr>
      <vt:lpstr>Case classes</vt:lpstr>
      <vt:lpstr>Case Classes</vt:lpstr>
      <vt:lpstr>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Demo Time: Azure Function</vt:lpstr>
      <vt:lpstr>Demo Time: Time to refine Our Data</vt:lpstr>
      <vt:lpstr>Useful links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56</cp:revision>
  <dcterms:created xsi:type="dcterms:W3CDTF">2019-09-27T13:28:28Z</dcterms:created>
  <dcterms:modified xsi:type="dcterms:W3CDTF">2020-06-11T08:19:35Z</dcterms:modified>
</cp:coreProperties>
</file>